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96" r:id="rId3"/>
    <p:sldId id="318" r:id="rId4"/>
    <p:sldId id="432" r:id="rId5"/>
    <p:sldId id="320" r:id="rId6"/>
    <p:sldId id="458" r:id="rId7"/>
    <p:sldId id="261" r:id="rId8"/>
    <p:sldId id="433" r:id="rId9"/>
    <p:sldId id="443" r:id="rId10"/>
    <p:sldId id="447" r:id="rId11"/>
    <p:sldId id="448" r:id="rId12"/>
    <p:sldId id="455" r:id="rId13"/>
    <p:sldId id="457" r:id="rId14"/>
    <p:sldId id="459" r:id="rId15"/>
    <p:sldId id="462" r:id="rId16"/>
    <p:sldId id="267" r:id="rId17"/>
    <p:sldId id="440" r:id="rId18"/>
    <p:sldId id="317" r:id="rId19"/>
    <p:sldId id="332" r:id="rId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78596" autoAdjust="0"/>
  </p:normalViewPr>
  <p:slideViewPr>
    <p:cSldViewPr snapToGrid="0">
      <p:cViewPr varScale="1">
        <p:scale>
          <a:sx n="87" d="100"/>
          <a:sy n="87" d="100"/>
        </p:scale>
        <p:origin x="18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11/08/2023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r>
                  <a:rPr lang="pt-BR" noProof="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1671788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254469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https://mybinder.org/v2/gh/zz4fap/t319_aprendizado_de_maquina/main?filepath=notebooks%2Fregression%2Fformatos_diferentes_da_</a:t>
            </a:r>
            <a:r>
              <a:rPr lang="pt-BR" u="none" dirty="0"/>
              <a:t>superficie_de_erro</a:t>
            </a:r>
            <a:r>
              <a:rPr lang="pt-BR" u="none" dirty="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a:solidFill>
                  <a:srgbClr val="00B0F0"/>
                </a:solidFill>
              </a:rPr>
              <a:t>Exemplo</a:t>
            </a:r>
            <a:r>
              <a:rPr lang="pt-BR" u="none" dirty="0">
                <a:solidFill>
                  <a:srgbClr val="00B0F0"/>
                </a:solidFill>
              </a:rPr>
              <a:t>: https://colab.research.google.com/github/zz4fap/t319_aprendizado_de_maquina/blob/main/notebooks/regression/formatos_diferentes_da_superficie_de_erro.ipynb</a:t>
            </a:r>
            <a:endParaRPr lang="pt-BR" u="none"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840755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10017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ea typeface="Cambria Math" panose="02040503050406030204" pitchFamily="18" charset="0"/>
                  </a:rPr>
                  <a:t>𝑎</a:t>
                </a:r>
                <a:r>
                  <a:rPr lang="pt-BR" i="0" smtClean="0">
                    <a:latin typeface="Cambria Math" panose="02040503050406030204" pitchFamily="18" charset="0"/>
                    <a:ea typeface="Cambria Math" panose="02040503050406030204" pitchFamily="18" charset="0"/>
                  </a:rPr>
                  <a:t>_</a:t>
                </a:r>
                <a:r>
                  <a:rPr lang="pt-BR" i="0">
                    <a:latin typeface="Cambria Math" panose="02040503050406030204" pitchFamily="18" charset="0"/>
                    <a:ea typeface="Cambria Math" panose="02040503050406030204" pitchFamily="18" charset="0"/>
                  </a:rPr>
                  <a:t>0</a:t>
                </a:r>
                <a:r>
                  <a:rPr lang="pt-BR" dirty="0" smtClean="0"/>
                  <a:t> é o coeficiente linear, ou seja, </a:t>
                </a:r>
                <a:r>
                  <a:rPr lang="pt-BR" sz="1200" b="0" i="0" kern="1200" dirty="0" smtClean="0">
                    <a:solidFill>
                      <a:schemeClr val="tx1"/>
                    </a:solidFill>
                    <a:effectLst/>
                    <a:latin typeface="+mn-lt"/>
                    <a:ea typeface="+mn-ea"/>
                    <a:cs typeface="+mn-cs"/>
                  </a:rPr>
                  <a:t>é o valor de </a:t>
                </a:r>
                <a:r>
                  <a:rPr lang="pt-BR" i="0" smtClean="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smtClean="0">
                    <a:solidFill>
                      <a:schemeClr val="tx1"/>
                    </a:solidFill>
                    <a:effectLst/>
                    <a:latin typeface="+mn-lt"/>
                    <a:ea typeface="+mn-ea"/>
                    <a:cs typeface="+mn-cs"/>
                  </a:rPr>
                  <a:t> para o ponto em que a reta intercepta o eixo y.</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421347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p>
          <a:p>
            <a:endParaRPr lang="pt-BR" baseline="0" dirty="0"/>
          </a:p>
          <a:p>
            <a:r>
              <a:rPr lang="pt-BR" baseline="0" dirty="0"/>
              <a:t>O quadrado da norma euclidiana ou norma l2.</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há mais equações (pares x e y) que incógnitas (valores do</a:t>
            </a:r>
            <a:r>
              <a:rPr lang="pt-BR" baseline="0" dirty="0"/>
              <a:t> vetor a).</a:t>
            </a: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05115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65850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11/08/2023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11/08/2023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11/08/2023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11/08/2023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11/08/2023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11/08/2023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11/08/2023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0.png"/></Relationships>
</file>

<file path=ppt/slides/_rels/slide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regression/error_surface_example2.ipynb" TargetMode="Externa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0.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3.xml"/><Relationship Id="rId16" Type="http://schemas.openxmlformats.org/officeDocument/2006/relationships/hyperlink" Target="https://colab.research.google.com/github/zz4fap/t319_aprendizado_de_maquina/blob/main/notebooks/regression/formatos_diferentes_da_superficie_de_erro.ipynb" TargetMode="Externa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ster/notebooks/regression/normal_equation_example1.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9" y="1825624"/>
                <a:ext cx="11174319" cy="5032375"/>
              </a:xfrm>
            </p:spPr>
            <p:txBody>
              <a:bodyPr>
                <a:normAutofit fontScale="92500" lnSpcReduction="20000"/>
              </a:bodyPr>
              <a:lstStyle/>
              <a:p>
                <a:r>
                  <a:rPr lang="pt-BR" dirty="0"/>
                  <a:t>E se plotarmos a função de erro em função dos pesos, </a:t>
                </a:r>
                <a14:m>
                  <m:oMath xmlns:m="http://schemas.openxmlformats.org/officeDocument/2006/math">
                    <m:r>
                      <a:rPr lang="pt-BR" b="1" i="1">
                        <a:latin typeface="Cambria Math" panose="02040503050406030204" pitchFamily="18" charset="0"/>
                      </a:rPr>
                      <m:t>𝒂</m:t>
                    </m:r>
                  </m:oMath>
                </a14:m>
                <a:r>
                  <a:rPr lang="pt-BR" dirty="0"/>
                  <a:t>? </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r>
                        <a:rPr lang="pt-BR">
                          <a:latin typeface="Cambria Math" panose="02040503050406030204" pitchFamily="18" charset="0"/>
                        </a:rPr>
                        <m:t>.</m:t>
                      </m:r>
                    </m:oMath>
                  </m:oMathPara>
                </a14:m>
                <a:endParaRPr lang="pt-BR" dirty="0"/>
              </a:p>
              <a:p>
                <a:r>
                  <a:rPr lang="pt-BR" dirty="0"/>
                  <a:t>Que forma vocês acham que ela terá?</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t>mapeamento</a:t>
                </a:r>
                <a:r>
                  <a:rPr lang="pt-BR" dirty="0"/>
                  <a:t> entre o </a:t>
                </a:r>
                <a:r>
                  <a:rPr lang="pt-BR" b="1" i="1" dirty="0"/>
                  <a:t>vetor de pesos</a:t>
                </a:r>
                <a:r>
                  <a:rPr lang="pt-BR" dirty="0"/>
                  <a:t> e 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o que conhecemos como </a:t>
                </a:r>
                <a:r>
                  <a:rPr lang="pt-BR" b="1" i="1" dirty="0"/>
                  <a:t>superfície de erro</a:t>
                </a:r>
                <a:r>
                  <a:rPr lang="pt-BR" dirty="0"/>
                  <a:t>.</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el-GR" b="1" i="1">
                            <a:latin typeface="Cambria Math" panose="02040503050406030204" pitchFamily="18" charset="0"/>
                          </a:rPr>
                          <m:t>𝜱</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a:t>(i.e., tem forma de </a:t>
                </a:r>
                <a:r>
                  <a:rPr lang="pt-BR" b="1" i="1" dirty="0"/>
                  <a:t>tigela</a:t>
                </a:r>
                <a:r>
                  <a:rPr lang="pt-BR" dirty="0"/>
                  <a:t>) e, portanto, possui um </a:t>
                </a:r>
                <a:r>
                  <a:rPr lang="pt-BR" b="1" i="1" dirty="0">
                    <a:solidFill>
                      <a:srgbClr val="00B050"/>
                    </a:solidFill>
                  </a:rPr>
                  <a:t>único</a:t>
                </a:r>
                <a:r>
                  <a:rPr lang="pt-BR" dirty="0">
                    <a:solidFill>
                      <a:srgbClr val="00B050"/>
                    </a:solidFill>
                  </a:rPr>
                  <a:t> </a:t>
                </a:r>
                <a:r>
                  <a:rPr lang="pt-BR" b="1" i="1" dirty="0">
                    <a:solidFill>
                      <a:srgbClr val="00B050"/>
                    </a:solidFill>
                  </a:rPr>
                  <a:t>mínimo</a:t>
                </a:r>
                <a:r>
                  <a:rPr lang="pt-BR" b="1" i="1" dirty="0"/>
                  <a:t> </a:t>
                </a:r>
                <a:r>
                  <a:rPr lang="pt-BR" dirty="0"/>
                  <a:t>(chamado de </a:t>
                </a:r>
                <a:r>
                  <a:rPr lang="pt-BR" b="1" i="1" dirty="0"/>
                  <a:t>mínimo</a:t>
                </a:r>
                <a:r>
                  <a:rPr lang="pt-BR" dirty="0"/>
                  <a:t> </a:t>
                </a:r>
                <a:r>
                  <a:rPr lang="pt-BR" b="1" i="1" dirty="0"/>
                  <a:t>global</a:t>
                </a:r>
                <a:r>
                  <a:rPr lang="pt-BR" dirty="0"/>
                  <a:t>), que é encontrado, por exemplo, pela </a:t>
                </a:r>
                <a:r>
                  <a:rPr lang="pt-BR" b="1" i="1" dirty="0"/>
                  <a:t>equação normal</a:t>
                </a:r>
                <a:r>
                  <a:rPr lang="pt-BR" dirty="0"/>
                  <a:t>.</a:t>
                </a:r>
              </a:p>
              <a:p>
                <a:r>
                  <a:rPr lang="pt-BR" dirty="0"/>
                  <a:t>Este é o motivo de usarmos o </a:t>
                </a:r>
                <a:r>
                  <a:rPr lang="pt-BR" b="1" i="1" dirty="0"/>
                  <a:t>erro quadrático médio </a:t>
                </a:r>
                <a:r>
                  <a:rPr lang="pt-BR" dirty="0"/>
                  <a:t>como </a:t>
                </a:r>
                <a:r>
                  <a:rPr lang="pt-BR" b="1" i="1" dirty="0"/>
                  <a:t>função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74319" cy="5032375"/>
              </a:xfrm>
              <a:blipFill rotWithShape="0">
                <a:blip r:embed="rId3"/>
                <a:stretch>
                  <a:fillRect l="-818" t="-3027" r="-382" b="-1453"/>
                </a:stretch>
              </a:blipFill>
            </p:spPr>
            <p:txBody>
              <a:bodyPr/>
              <a:lstStyle/>
              <a:p>
                <a:r>
                  <a:rPr lang="pt-BR">
                    <a:noFill/>
                  </a:rPr>
                  <a:t> </a:t>
                </a:r>
              </a:p>
            </p:txBody>
          </p:sp>
        </mc:Fallback>
      </mc:AlternateContent>
      <p:sp>
        <p:nvSpPr>
          <p:cNvPr id="4" name="Rectangle 3"/>
          <p:cNvSpPr/>
          <p:nvPr/>
        </p:nvSpPr>
        <p:spPr>
          <a:xfrm>
            <a:off x="9070428" y="4923070"/>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5" name="TextBox 4"/>
              <p:cNvSpPr txBox="1"/>
              <p:nvPr/>
            </p:nvSpPr>
            <p:spPr>
              <a:xfrm>
                <a:off x="10543284" y="4633324"/>
                <a:ext cx="1469234" cy="738664"/>
              </a:xfrm>
              <a:prstGeom prst="rect">
                <a:avLst/>
              </a:prstGeom>
              <a:noFill/>
            </p:spPr>
            <p:txBody>
              <a:bodyPr wrap="square" rtlCol="0">
                <a:spAutoFit/>
              </a:bodyPr>
              <a:lstStyle/>
              <a:p>
                <a:pPr algn="ctr"/>
                <a:r>
                  <a:rPr lang="pt-BR" sz="1400" dirty="0"/>
                  <a:t>Termo quadrático, </a:t>
                </a:r>
                <a14:m>
                  <m:oMath xmlns:m="http://schemas.openxmlformats.org/officeDocument/2006/math">
                    <m:sSup>
                      <m:sSupPr>
                        <m:ctrlPr>
                          <a:rPr lang="pt-BR" sz="1400" i="1">
                            <a:latin typeface="Cambria Math" panose="02040503050406030204" pitchFamily="18" charset="0"/>
                          </a:rPr>
                        </m:ctrlPr>
                      </m:sSupPr>
                      <m:e>
                        <m:d>
                          <m:dPr>
                            <m:begChr m:val="‖"/>
                            <m:endChr m:val="‖"/>
                            <m:ctrlPr>
                              <a:rPr lang="pt-BR" sz="1400" i="1">
                                <a:latin typeface="Cambria Math" panose="02040503050406030204" pitchFamily="18" charset="0"/>
                              </a:rPr>
                            </m:ctrlPr>
                          </m:dPr>
                          <m:e>
                            <m:r>
                              <a:rPr lang="pt-BR" sz="1400" b="1" i="1">
                                <a:latin typeface="Cambria Math" panose="02040503050406030204" pitchFamily="18" charset="0"/>
                              </a:rPr>
                              <m:t>𝜱</m:t>
                            </m:r>
                            <m:r>
                              <a:rPr lang="pt-BR" sz="1400" b="1" i="1" smtClean="0">
                                <a:latin typeface="Cambria Math" panose="02040503050406030204" pitchFamily="18" charset="0"/>
                              </a:rPr>
                              <m:t>𝒂</m:t>
                            </m:r>
                          </m:e>
                        </m:d>
                      </m:e>
                      <m:sup>
                        <m:r>
                          <a:rPr lang="pt-BR" sz="1400" i="1">
                            <a:latin typeface="Cambria Math" panose="02040503050406030204" pitchFamily="18" charset="0"/>
                          </a:rPr>
                          <m:t>2</m:t>
                        </m:r>
                      </m:sup>
                    </m:sSup>
                  </m:oMath>
                </a14:m>
                <a:r>
                  <a:rPr lang="pt-BR" sz="1400"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10543284" y="4633324"/>
                <a:ext cx="1469234" cy="738664"/>
              </a:xfrm>
              <a:prstGeom prst="rect">
                <a:avLst/>
              </a:prstGeom>
              <a:blipFill rotWithShape="0">
                <a:blip r:embed="rId4"/>
                <a:stretch>
                  <a:fillRect t="-1653" b="-9091"/>
                </a:stretch>
              </a:blipFill>
            </p:spPr>
            <p:txBody>
              <a:bodyPr/>
              <a:lstStyle/>
              <a:p>
                <a:r>
                  <a:rPr lang="pt-BR">
                    <a:noFill/>
                  </a:rPr>
                  <a:t> </a:t>
                </a:r>
              </a:p>
            </p:txBody>
          </p:sp>
        </mc:Fallback>
      </mc:AlternateContent>
      <p:cxnSp>
        <p:nvCxnSpPr>
          <p:cNvPr id="6" name="Straight Arrow Connector 5"/>
          <p:cNvCxnSpPr/>
          <p:nvPr/>
        </p:nvCxnSpPr>
        <p:spPr>
          <a:xfrm flipH="1">
            <a:off x="10373712" y="4923070"/>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upo 8"/>
          <p:cNvGrpSpPr/>
          <p:nvPr/>
        </p:nvGrpSpPr>
        <p:grpSpPr>
          <a:xfrm>
            <a:off x="9905536" y="0"/>
            <a:ext cx="2286464" cy="2267558"/>
            <a:chOff x="7430184" y="2684259"/>
            <a:chExt cx="2286464" cy="2267558"/>
          </a:xfrm>
        </p:grpSpPr>
        <p:sp>
          <p:nvSpPr>
            <p:cNvPr id="10" name="Forma livre 9"/>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aixaDeTexto 12"/>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14" name="Conector reto 13"/>
            <p:cNvCxnSpPr>
              <a:stCxn id="10"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aixaDeTexto 14"/>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6" name="Conector de seta reta 15"/>
            <p:cNvCxnSpPr>
              <a:endCxn id="10"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4032336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da </a:t>
            </a:r>
            <a:r>
              <a:rPr lang="pt-BR" sz="1400" b="1" i="1" dirty="0"/>
              <a:t>função objetivo</a:t>
            </a:r>
            <a:r>
              <a:rPr lang="pt-BR" sz="1400" dirty="0"/>
              <a:t> com sua </a:t>
            </a:r>
            <a:r>
              <a:rPr lang="pt-BR" sz="1400" b="1" dirty="0"/>
              <a:t>versão ruidosa</a:t>
            </a:r>
            <a:r>
              <a:rPr lang="pt-BR" sz="1400" dirty="0"/>
              <a:t>.</a:t>
            </a:r>
          </a:p>
        </p:txBody>
      </p:sp>
      <p:pic>
        <p:nvPicPr>
          <p:cNvPr id="11" name="Imagem 10"/>
          <p:cNvPicPr>
            <a:picLocks noChangeAspect="1"/>
          </p:cNvPicPr>
          <p:nvPr/>
        </p:nvPicPr>
        <p:blipFill rotWithShape="1">
          <a:blip r:embed="rId2"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0"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𝟏</m:t>
                            </m:r>
                          </m:sub>
                        </m:sSub>
                      </m:e>
                    </m:acc>
                  </m:oMath>
                </a14:m>
                <a:r>
                  <a:rPr lang="pt-BR" b="1" dirty="0">
                    <a:solidFill>
                      <a:srgbClr val="00B0F0"/>
                    </a:solidFill>
                  </a:rPr>
                  <a:t> 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𝟐</m:t>
                            </m:r>
                          </m:sub>
                        </m:sSub>
                      </m:e>
                    </m:acc>
                  </m:oMath>
                </a14:m>
                <a:r>
                  <a:rPr lang="pt-BR" b="1" dirty="0">
                    <a:solidFill>
                      <a:srgbClr val="00B0F0"/>
                    </a:solidFill>
                  </a:rPr>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3"/>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a:t>OBS</a:t>
            </a:r>
            <a:r>
              <a:rPr lang="pt-BR" sz="1400" dirty="0"/>
              <a:t>.: Se tivéssemos mais de dois atributos, já não seria possível plotar uma figura.</a:t>
            </a:r>
          </a:p>
        </p:txBody>
      </p:sp>
      <p:pic>
        <p:nvPicPr>
          <p:cNvPr id="9" name="Imagem 8"/>
          <p:cNvPicPr>
            <a:picLocks noChangeAspect="1"/>
          </p:cNvPicPr>
          <p:nvPr/>
        </p:nvPicPr>
        <p:blipFill rotWithShape="1">
          <a:blip r:embed="rId4">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5"/>
              </a:rPr>
              <a:t>Exemplo: error_surface_example2.ipynb</a:t>
            </a:r>
            <a:endParaRPr lang="pt-BR" sz="1600" b="1" dirty="0">
              <a:solidFill>
                <a:srgbClr val="00B0F0"/>
              </a:solidFill>
            </a:endParaRPr>
          </a:p>
        </p:txBody>
      </p:sp>
      <p:cxnSp>
        <p:nvCxnSpPr>
          <p:cNvPr id="5" name="Conector de seta reta 4"/>
          <p:cNvCxnSpPr/>
          <p:nvPr/>
        </p:nvCxnSpPr>
        <p:spPr>
          <a:xfrm flipV="1">
            <a:off x="7956331" y="3636579"/>
            <a:ext cx="563114" cy="63062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03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p:pic>
        <p:nvPicPr>
          <p:cNvPr id="4"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425" t="19513" r="19368" b="12660"/>
          <a:stretch/>
        </p:blipFill>
        <p:spPr>
          <a:xfrm>
            <a:off x="8166538" y="2338094"/>
            <a:ext cx="3883454" cy="2983904"/>
          </a:xfrm>
          <a:prstGeom prst="rect">
            <a:avLst/>
          </a:prstGeom>
        </p:spPr>
      </p:pic>
      <p:sp>
        <p:nvSpPr>
          <p:cNvPr id="8" name="TextBox 6"/>
          <p:cNvSpPr txBox="1"/>
          <p:nvPr/>
        </p:nvSpPr>
        <p:spPr>
          <a:xfrm>
            <a:off x="10458979" y="5459056"/>
            <a:ext cx="1207510" cy="307777"/>
          </a:xfrm>
          <a:prstGeom prst="rect">
            <a:avLst/>
          </a:prstGeom>
          <a:noFill/>
        </p:spPr>
        <p:txBody>
          <a:bodyPr wrap="none" rtlCol="0">
            <a:spAutoFit/>
          </a:bodyPr>
          <a:lstStyle/>
          <a:p>
            <a:r>
              <a:rPr lang="pt-BR" sz="1400" dirty="0"/>
              <a:t>solução ótima</a:t>
            </a:r>
          </a:p>
        </p:txBody>
      </p:sp>
      <p:cxnSp>
        <p:nvCxnSpPr>
          <p:cNvPr id="9" name="Straight Arrow Connector 8"/>
          <p:cNvCxnSpPr>
            <a:stCxn id="8" idx="0"/>
          </p:cNvCxnSpPr>
          <p:nvPr/>
        </p:nvCxnSpPr>
        <p:spPr>
          <a:xfrm flipH="1" flipV="1">
            <a:off x="10371359" y="443536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5"/>
          <p:cNvSpPr txBox="1"/>
          <p:nvPr/>
        </p:nvSpPr>
        <p:spPr>
          <a:xfrm>
            <a:off x="8550719" y="6519445"/>
            <a:ext cx="364128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990490" cy="5032375"/>
              </a:xfrm>
            </p:spPr>
            <p:txBody>
              <a:bodyPr>
                <a:normAutofit fontScale="85000" lnSpcReduction="10000"/>
              </a:bodyPr>
              <a:lstStyle/>
              <a:p>
                <a:r>
                  <a:rPr lang="pt-BR" dirty="0"/>
                  <a:t>Até o momento, conseguiríamos encontrar 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a:t>
                </a:r>
                <a:r>
                  <a:rPr lang="pt-BR" b="1" i="1" dirty="0"/>
                  <a:t>erro quadrático médio (EQM)</a:t>
                </a:r>
                <a:r>
                  <a:rPr lang="pt-BR" dirty="0"/>
                  <a:t>:</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1</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2</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990490" cy="5032375"/>
              </a:xfrm>
              <a:blipFill rotWithShape="0">
                <a:blip r:embed="rId5"/>
                <a:stretch>
                  <a:fillRect l="-1069" t="-2300" r="-1221" b="-1090"/>
                </a:stretch>
              </a:blipFill>
            </p:spPr>
            <p:txBody>
              <a:bodyPr/>
              <a:lstStyle/>
              <a:p>
                <a:r>
                  <a:rPr lang="pt-BR">
                    <a:noFill/>
                  </a:rPr>
                  <a:t> </a:t>
                </a:r>
              </a:p>
            </p:txBody>
          </p:sp>
        </mc:Fallback>
      </mc:AlternateContent>
    </p:spTree>
    <p:extLst>
      <p:ext uri="{BB962C8B-B14F-4D97-AF65-F5344CB8AC3E}">
        <p14:creationId xmlns:p14="http://schemas.microsoft.com/office/powerpoint/2010/main" val="161057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qualquer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ao longo de uma curva terá o mesmo valor de erro.</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rotWithShape="0">
                <a:blip r:embed="rId3"/>
                <a:stretch>
                  <a:fillRect l="-1398" t="-1937"/>
                </a:stretch>
              </a:blipFill>
            </p:spPr>
            <p:txBody>
              <a:bodyPr/>
              <a:lstStyle/>
              <a:p>
                <a:r>
                  <a:rPr lang="pt-BR">
                    <a:noFill/>
                  </a:rPr>
                  <a:t> </a:t>
                </a:r>
              </a:p>
            </p:txBody>
          </p:sp>
        </mc:Fallback>
      </mc:AlternateContent>
      <p:sp>
        <p:nvSpPr>
          <p:cNvPr id="13" name="TextBox 5"/>
          <p:cNvSpPr txBox="1"/>
          <p:nvPr/>
        </p:nvSpPr>
        <p:spPr>
          <a:xfrm>
            <a:off x="4717024" y="6481345"/>
            <a:ext cx="406735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5"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6">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9" y="1825624"/>
                <a:ext cx="11164615" cy="5032375"/>
              </a:xfrm>
            </p:spPr>
            <p:txBody>
              <a:bodyPr>
                <a:normAutofit fontScale="70000" lnSpcReduction="20000"/>
              </a:bodyPr>
              <a:lstStyle/>
              <a:p>
                <a:r>
                  <a:rPr lang="pt-BR" dirty="0"/>
                  <a:t>Agora veremos que </a:t>
                </a:r>
                <a:r>
                  <a:rPr lang="pt-BR" b="1" i="1" dirty="0"/>
                  <a:t>nem toda superfície de erro tem formato de tigela</a:t>
                </a:r>
                <a:r>
                  <a:rPr lang="pt-BR" dirty="0"/>
                  <a:t>, </a:t>
                </a:r>
                <a:r>
                  <a:rPr lang="pt-BR" b="1" i="1" dirty="0">
                    <a:solidFill>
                      <a:srgbClr val="00B050"/>
                    </a:solidFill>
                  </a:rPr>
                  <a:t>mas continuam sendo convexas</a:t>
                </a:r>
                <a:r>
                  <a:rPr lang="pt-BR" dirty="0"/>
                  <a:t>.</a:t>
                </a:r>
              </a:p>
              <a:p>
                <a:r>
                  <a:rPr lang="pt-BR" dirty="0"/>
                  <a:t>Para demonstrar isso vamos supor a seguinte </a:t>
                </a:r>
                <a:r>
                  <a:rPr lang="pt-BR" b="1" i="1" dirty="0"/>
                  <a:t>função observável</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b="1" i="1" dirty="0"/>
              </a:p>
              <a:p>
                <a:pPr marL="0" indent="0">
                  <a:buNone/>
                </a:pPr>
                <a:r>
                  <a:rPr lang="pt-BR" dirty="0"/>
                  <a:t>onde a </a:t>
                </a:r>
                <a:r>
                  <a:rPr lang="pt-BR" b="1" i="1" dirty="0"/>
                  <a:t>função objetivo </a:t>
                </a:r>
                <a:r>
                  <a:rPr lang="pt-BR" dirty="0"/>
                  <a:t>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r>
                  <a:rPr lang="pt-BR" dirty="0"/>
                  <a:t>Agora, suponhamos que nós quiséssemos aproximar a </a:t>
                </a:r>
                <a:r>
                  <a:rPr lang="pt-BR" b="1" i="1" dirty="0"/>
                  <a:t>função objetivo </a:t>
                </a:r>
                <a:r>
                  <a:rPr lang="pt-BR" dirty="0"/>
                  <a:t>com a seguinte </a:t>
                </a:r>
                <a:r>
                  <a:rPr lang="pt-BR" b="1" i="1" dirty="0"/>
                  <a:t>função hipótese</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a:t>
                </a:r>
              </a:p>
              <a:p>
                <a:r>
                  <a:rPr lang="pt-BR" dirty="0"/>
                  <a:t>Inserindo a </a:t>
                </a:r>
                <a:r>
                  <a:rPr lang="pt-BR" b="1" i="1" dirty="0"/>
                  <a:t>função hipótese </a:t>
                </a:r>
                <a:r>
                  <a:rPr lang="pt-BR" dirty="0"/>
                  <a:t>na  </a:t>
                </a:r>
                <a:r>
                  <a:rPr lang="pt-BR" b="1" i="1" dirty="0"/>
                  <a:t>função de erro </a:t>
                </a:r>
                <a:r>
                  <a:rPr lang="pt-BR" dirty="0"/>
                  <a:t>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terá uma </a:t>
                </a:r>
                <a:r>
                  <a:rPr lang="pt-BR" b="1" i="1" dirty="0"/>
                  <a:t>influência maior no erro resultante</a:t>
                </a:r>
                <a:r>
                  <a:rPr lang="pt-BR" dirty="0"/>
                  <a:t>,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oMath>
                </a14:m>
                <a:r>
                  <a:rPr lang="pt-BR" dirty="0"/>
                  <a:t>.</a:t>
                </a:r>
              </a:p>
              <a:p>
                <a:r>
                  <a:rPr lang="pt-BR" dirty="0"/>
                  <a:t>Portanto, o erro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oMath>
                </a14:m>
                <a:r>
                  <a:rPr lang="pt-BR" dirty="0"/>
                  <a:t> será </a:t>
                </a:r>
                <a:r>
                  <a:rPr lang="pt-BR" b="1" i="1" dirty="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portanto, pequenas variações de </a:t>
                </a:r>
                <a14:m>
                  <m:oMath xmlns:m="http://schemas.openxmlformats.org/officeDocument/2006/math">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oMath>
                </a14:m>
                <a:r>
                  <a:rPr lang="pt-BR" dirty="0"/>
                  <a:t> farão com que o erro varie rapidamente.</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64615" cy="5032375"/>
              </a:xfrm>
              <a:blipFill rotWithShape="0">
                <a:blip r:embed="rId2"/>
                <a:stretch>
                  <a:fillRect l="-546" t="-2179"/>
                </a:stretch>
              </a:blipFill>
            </p:spPr>
            <p:txBody>
              <a:bodyPr/>
              <a:lstStyle/>
              <a:p>
                <a:r>
                  <a:rPr lang="pt-BR">
                    <a:noFill/>
                  </a:rPr>
                  <a:t> </a:t>
                </a:r>
              </a:p>
            </p:txBody>
          </p:sp>
        </mc:Fallback>
      </mc:AlternateContent>
    </p:spTree>
    <p:extLst>
      <p:ext uri="{BB962C8B-B14F-4D97-AF65-F5344CB8AC3E}">
        <p14:creationId xmlns:p14="http://schemas.microsoft.com/office/powerpoint/2010/main" val="2007354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85909"/>
          </a:xfrm>
        </p:spPr>
        <p:txBody>
          <a:bodyPr>
            <a:noAutofit/>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8" y="1345324"/>
                <a:ext cx="4155601" cy="5512677"/>
              </a:xfrm>
            </p:spPr>
            <p:txBody>
              <a:bodyPr>
                <a:normAutofit fontScale="85000" lnSpcReduction="20000"/>
              </a:bodyPr>
              <a:lstStyle/>
              <a:p>
                <a:pPr marL="285750" indent="-285750"/>
                <a:r>
                  <a:rPr lang="pt-BR" b="1" dirty="0"/>
                  <a:t>Coluna 1</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Portanto,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no </a:t>
                </a:r>
                <a:r>
                  <a:rPr lang="pt-BR" b="1" i="1" dirty="0"/>
                  <a:t>erro</a:t>
                </a:r>
                <a:r>
                  <a:rPr lang="pt-BR" dirty="0"/>
                  <a:t> é maior, ou seja, o erro varia mais rapidamente com variações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resultando num </a:t>
                </a:r>
                <a:r>
                  <a:rPr lang="pt-BR" b="1" i="1" dirty="0"/>
                  <a:t>vale</a:t>
                </a:r>
                <a:r>
                  <a:rPr lang="pt-BR" dirty="0"/>
                  <a:t>.</a:t>
                </a:r>
              </a:p>
              <a:p>
                <a:pPr marL="285750" indent="-285750"/>
                <a:r>
                  <a:rPr lang="pt-BR" b="1" dirty="0"/>
                  <a:t>Coluna 2</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Então,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oMath>
                </a14:m>
                <a:r>
                  <a:rPr lang="pt-BR" dirty="0"/>
                  <a:t> no erro é maior, resultando em um vale.</a:t>
                </a:r>
              </a:p>
              <a:p>
                <a:pPr marL="285750" indent="-285750"/>
                <a:r>
                  <a:rPr lang="pt-BR" b="1" dirty="0"/>
                  <a:t>Coluna 3</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têm intervalos semelhantes, então, a variação tanto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quanto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tem </a:t>
                </a:r>
                <a:r>
                  <a:rPr lang="pt-BR" b="1" i="1" dirty="0"/>
                  <a:t>pesos</a:t>
                </a:r>
                <a:r>
                  <a:rPr lang="pt-BR" dirty="0"/>
                  <a:t> semelhante na variação do erro (tigela).</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8" y="1345324"/>
                <a:ext cx="4155601" cy="5512677"/>
              </a:xfrm>
              <a:blipFill rotWithShape="0">
                <a:blip r:embed="rId3"/>
                <a:stretch>
                  <a:fillRect l="-1906" t="-2544" r="-19208"/>
                </a:stretch>
              </a:blipFill>
            </p:spPr>
            <p:txBody>
              <a:bodyPr/>
              <a:lstStyle/>
              <a:p>
                <a:r>
                  <a:rPr lang="pt-BR">
                    <a:noFill/>
                  </a:rPr>
                  <a:t> </a:t>
                </a:r>
              </a:p>
            </p:txBody>
          </p:sp>
        </mc:Fallback>
      </mc:AlternateContent>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l="1171" t="1716" r="1171" b="1832"/>
          <a:stretch/>
        </p:blipFill>
        <p:spPr>
          <a:xfrm>
            <a:off x="5033967" y="1201371"/>
            <a:ext cx="2141710" cy="1387790"/>
          </a:xfrm>
          <a:prstGeom prst="rect">
            <a:avLst/>
          </a:prstGeom>
        </p:spPr>
      </p:pic>
      <p:pic>
        <p:nvPicPr>
          <p:cNvPr id="5" name="Imagem 4"/>
          <p:cNvPicPr>
            <a:picLocks noChangeAspect="1"/>
          </p:cNvPicPr>
          <p:nvPr/>
        </p:nvPicPr>
        <p:blipFill rotWithShape="1">
          <a:blip r:embed="rId5">
            <a:extLst>
              <a:ext uri="{28A0092B-C50C-407E-A947-70E740481C1C}">
                <a14:useLocalDpi xmlns:a14="http://schemas.microsoft.com/office/drawing/2010/main" val="0"/>
              </a:ext>
            </a:extLst>
          </a:blip>
          <a:srcRect l="1702" t="24715" r="2286" b="7657"/>
          <a:stretch/>
        </p:blipFill>
        <p:spPr>
          <a:xfrm>
            <a:off x="4975696" y="2637694"/>
            <a:ext cx="2258251" cy="1534511"/>
          </a:xfrm>
          <a:prstGeom prst="rect">
            <a:avLst/>
          </a:prstGeom>
        </p:spPr>
      </p:pic>
      <p:sp>
        <p:nvSpPr>
          <p:cNvPr id="8" name="CaixaDeTexto 7"/>
          <p:cNvSpPr txBox="1"/>
          <p:nvPr/>
        </p:nvSpPr>
        <p:spPr>
          <a:xfrm>
            <a:off x="5173859" y="1249850"/>
            <a:ext cx="979122" cy="400110"/>
          </a:xfrm>
          <a:prstGeom prst="rect">
            <a:avLst/>
          </a:prstGeom>
          <a:noFill/>
        </p:spPr>
        <p:txBody>
          <a:bodyPr wrap="square" rtlCol="0">
            <a:spAutoFit/>
          </a:bodyPr>
          <a:lstStyle/>
          <a:p>
            <a:pPr algn="ctr"/>
            <a:r>
              <a:rPr lang="pt-BR" sz="1000" dirty="0"/>
              <a:t>Histograma dos atributos</a:t>
            </a:r>
          </a:p>
        </p:txBody>
      </p:sp>
      <p:sp>
        <p:nvSpPr>
          <p:cNvPr id="9" name="CaixaDeTexto 8"/>
          <p:cNvSpPr txBox="1"/>
          <p:nvPr/>
        </p:nvSpPr>
        <p:spPr>
          <a:xfrm>
            <a:off x="5442446" y="2588004"/>
            <a:ext cx="742637" cy="400110"/>
          </a:xfrm>
          <a:prstGeom prst="rect">
            <a:avLst/>
          </a:prstGeom>
          <a:noFill/>
        </p:spPr>
        <p:txBody>
          <a:bodyPr wrap="square" rtlCol="0">
            <a:spAutoFit/>
          </a:bodyPr>
          <a:lstStyle/>
          <a:p>
            <a:pPr algn="ctr"/>
            <a:r>
              <a:rPr lang="pt-BR" sz="1000" dirty="0"/>
              <a:t>Superfície de erro</a:t>
            </a:r>
          </a:p>
        </p:txBody>
      </p:sp>
      <mc:AlternateContent xmlns:mc="http://schemas.openxmlformats.org/markup-compatibility/2006" xmlns:a14="http://schemas.microsoft.com/office/drawing/2010/main">
        <mc:Choice Requires="a14">
          <p:sp>
            <p:nvSpPr>
              <p:cNvPr id="17" name="Rectangle 17"/>
              <p:cNvSpPr/>
              <p:nvPr/>
            </p:nvSpPr>
            <p:spPr>
              <a:xfrm>
                <a:off x="4918248" y="6396336"/>
                <a:ext cx="23731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7" name="Rectangle 17"/>
              <p:cNvSpPr>
                <a:spLocks noRot="1" noChangeAspect="1" noMove="1" noResize="1" noEditPoints="1" noAdjustHandles="1" noChangeArrowheads="1" noChangeShapeType="1" noTextEdit="1"/>
              </p:cNvSpPr>
              <p:nvPr/>
            </p:nvSpPr>
            <p:spPr>
              <a:xfrm>
                <a:off x="4918248" y="6396336"/>
                <a:ext cx="2373146" cy="461665"/>
              </a:xfrm>
              <a:prstGeom prst="rect">
                <a:avLst/>
              </a:prstGeom>
              <a:blipFill rotWithShape="0">
                <a:blip r:embed="rId6"/>
                <a:stretch>
                  <a:fillRect/>
                </a:stretch>
              </a:blipFill>
            </p:spPr>
            <p:txBody>
              <a:bodyPr/>
              <a:lstStyle/>
              <a:p>
                <a:r>
                  <a:rPr lang="pt-BR">
                    <a:noFill/>
                  </a:rPr>
                  <a:t> </a:t>
                </a:r>
              </a:p>
            </p:txBody>
          </p:sp>
        </mc:Fallback>
      </mc:AlternateContent>
      <p:pic>
        <p:nvPicPr>
          <p:cNvPr id="18" name="Imagem 17"/>
          <p:cNvPicPr>
            <a:picLocks noChangeAspect="1"/>
          </p:cNvPicPr>
          <p:nvPr/>
        </p:nvPicPr>
        <p:blipFill rotWithShape="1">
          <a:blip r:embed="rId7">
            <a:extLst>
              <a:ext uri="{28A0092B-C50C-407E-A947-70E740481C1C}">
                <a14:useLocalDpi xmlns:a14="http://schemas.microsoft.com/office/drawing/2010/main" val="0"/>
              </a:ext>
            </a:extLst>
          </a:blip>
          <a:srcRect l="1299" t="4009" r="1326" b="1743"/>
          <a:stretch/>
        </p:blipFill>
        <p:spPr>
          <a:xfrm>
            <a:off x="4918248" y="4220738"/>
            <a:ext cx="2373146" cy="2236910"/>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7387717" y="6396336"/>
                <a:ext cx="2378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9" name="Rectangle 18"/>
              <p:cNvSpPr>
                <a:spLocks noRot="1" noChangeAspect="1" noMove="1" noResize="1" noEditPoints="1" noAdjustHandles="1" noChangeArrowheads="1" noChangeShapeType="1" noTextEdit="1"/>
              </p:cNvSpPr>
              <p:nvPr/>
            </p:nvSpPr>
            <p:spPr>
              <a:xfrm>
                <a:off x="7387717" y="6396336"/>
                <a:ext cx="2378900" cy="461665"/>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6785" y="6396335"/>
                <a:ext cx="237299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20" name="Rectangle 19"/>
              <p:cNvSpPr>
                <a:spLocks noRot="1" noChangeAspect="1" noMove="1" noResize="1" noEditPoints="1" noAdjustHandles="1" noChangeArrowheads="1" noChangeShapeType="1" noTextEdit="1"/>
              </p:cNvSpPr>
              <p:nvPr/>
            </p:nvSpPr>
            <p:spPr>
              <a:xfrm>
                <a:off x="9806785" y="6396335"/>
                <a:ext cx="2372994" cy="461665"/>
              </a:xfrm>
              <a:prstGeom prst="rect">
                <a:avLst/>
              </a:prstGeom>
              <a:blipFill rotWithShape="0">
                <a:blip r:embed="rId9"/>
                <a:stretch>
                  <a:fillRect/>
                </a:stretch>
              </a:blipFill>
            </p:spPr>
            <p:txBody>
              <a:bodyPr/>
              <a:lstStyle/>
              <a:p>
                <a:r>
                  <a:rPr lang="pt-BR">
                    <a:noFill/>
                  </a:rPr>
                  <a:t> </a:t>
                </a:r>
              </a:p>
            </p:txBody>
          </p:sp>
        </mc:Fallback>
      </mc:AlternateContent>
      <p:pic>
        <p:nvPicPr>
          <p:cNvPr id="21" name="Imagem 20"/>
          <p:cNvPicPr>
            <a:picLocks noChangeAspect="1"/>
          </p:cNvPicPr>
          <p:nvPr/>
        </p:nvPicPr>
        <p:blipFill rotWithShape="1">
          <a:blip r:embed="rId10">
            <a:extLst>
              <a:ext uri="{28A0092B-C50C-407E-A947-70E740481C1C}">
                <a14:useLocalDpi xmlns:a14="http://schemas.microsoft.com/office/drawing/2010/main" val="0"/>
              </a:ext>
            </a:extLst>
          </a:blip>
          <a:srcRect l="1390" t="1190" r="732" b="2024"/>
          <a:stretch/>
        </p:blipFill>
        <p:spPr>
          <a:xfrm>
            <a:off x="7451921" y="1202528"/>
            <a:ext cx="2137328" cy="1386633"/>
          </a:xfrm>
          <a:prstGeom prst="rect">
            <a:avLst/>
          </a:prstGeom>
        </p:spPr>
      </p:pic>
      <p:pic>
        <p:nvPicPr>
          <p:cNvPr id="23" name="Imagem 22"/>
          <p:cNvPicPr>
            <a:picLocks noChangeAspect="1"/>
          </p:cNvPicPr>
          <p:nvPr/>
        </p:nvPicPr>
        <p:blipFill rotWithShape="1">
          <a:blip r:embed="rId11">
            <a:extLst>
              <a:ext uri="{28A0092B-C50C-407E-A947-70E740481C1C}">
                <a14:useLocalDpi xmlns:a14="http://schemas.microsoft.com/office/drawing/2010/main" val="0"/>
              </a:ext>
            </a:extLst>
          </a:blip>
          <a:srcRect l="2011" t="25241" r="2756" b="7736"/>
          <a:stretch/>
        </p:blipFill>
        <p:spPr>
          <a:xfrm>
            <a:off x="7387717" y="2633914"/>
            <a:ext cx="2265736" cy="1538291"/>
          </a:xfrm>
          <a:prstGeom prst="rect">
            <a:avLst/>
          </a:prstGeom>
        </p:spPr>
      </p:pic>
      <p:pic>
        <p:nvPicPr>
          <p:cNvPr id="25" name="Imagem 24"/>
          <p:cNvPicPr>
            <a:picLocks noChangeAspect="1"/>
          </p:cNvPicPr>
          <p:nvPr/>
        </p:nvPicPr>
        <p:blipFill rotWithShape="1">
          <a:blip r:embed="rId12">
            <a:extLst>
              <a:ext uri="{28A0092B-C50C-407E-A947-70E740481C1C}">
                <a14:useLocalDpi xmlns:a14="http://schemas.microsoft.com/office/drawing/2010/main" val="0"/>
              </a:ext>
            </a:extLst>
          </a:blip>
          <a:srcRect l="1369" t="4046" r="1256" b="1816"/>
          <a:stretch/>
        </p:blipFill>
        <p:spPr>
          <a:xfrm>
            <a:off x="7387717" y="4219339"/>
            <a:ext cx="2378901" cy="2239707"/>
          </a:xfrm>
          <a:prstGeom prst="rect">
            <a:avLst/>
          </a:prstGeom>
        </p:spPr>
      </p:pic>
      <p:pic>
        <p:nvPicPr>
          <p:cNvPr id="27" name="Imagem 26"/>
          <p:cNvPicPr>
            <a:picLocks noChangeAspect="1"/>
          </p:cNvPicPr>
          <p:nvPr/>
        </p:nvPicPr>
        <p:blipFill rotWithShape="1">
          <a:blip r:embed="rId13">
            <a:extLst>
              <a:ext uri="{28A0092B-C50C-407E-A947-70E740481C1C}">
                <a14:useLocalDpi xmlns:a14="http://schemas.microsoft.com/office/drawing/2010/main" val="0"/>
              </a:ext>
            </a:extLst>
          </a:blip>
          <a:srcRect l="1410" t="2076" r="733" b="2473"/>
          <a:stretch/>
        </p:blipFill>
        <p:spPr>
          <a:xfrm>
            <a:off x="9892704" y="1201371"/>
            <a:ext cx="2201159" cy="1386633"/>
          </a:xfrm>
          <a:prstGeom prst="rect">
            <a:avLst/>
          </a:prstGeom>
        </p:spPr>
      </p:pic>
      <p:pic>
        <p:nvPicPr>
          <p:cNvPr id="29" name="Imagem 28"/>
          <p:cNvPicPr>
            <a:picLocks noChangeAspect="1"/>
          </p:cNvPicPr>
          <p:nvPr/>
        </p:nvPicPr>
        <p:blipFill rotWithShape="1">
          <a:blip r:embed="rId14">
            <a:extLst>
              <a:ext uri="{28A0092B-C50C-407E-A947-70E740481C1C}">
                <a14:useLocalDpi xmlns:a14="http://schemas.microsoft.com/office/drawing/2010/main" val="0"/>
              </a:ext>
            </a:extLst>
          </a:blip>
          <a:srcRect l="2053" t="25135" r="2466" b="7712"/>
          <a:stretch/>
        </p:blipFill>
        <p:spPr>
          <a:xfrm>
            <a:off x="9859681" y="2633913"/>
            <a:ext cx="2267204" cy="1538291"/>
          </a:xfrm>
          <a:prstGeom prst="rect">
            <a:avLst/>
          </a:prstGeom>
        </p:spPr>
      </p:pic>
      <p:pic>
        <p:nvPicPr>
          <p:cNvPr id="31" name="Imagem 30"/>
          <p:cNvPicPr>
            <a:picLocks noChangeAspect="1"/>
          </p:cNvPicPr>
          <p:nvPr/>
        </p:nvPicPr>
        <p:blipFill rotWithShape="1">
          <a:blip r:embed="rId15">
            <a:extLst>
              <a:ext uri="{28A0092B-C50C-407E-A947-70E740481C1C}">
                <a14:useLocalDpi xmlns:a14="http://schemas.microsoft.com/office/drawing/2010/main" val="0"/>
              </a:ext>
            </a:extLst>
          </a:blip>
          <a:srcRect l="1258" t="4072" r="1289" b="1546"/>
          <a:stretch/>
        </p:blipFill>
        <p:spPr>
          <a:xfrm>
            <a:off x="9806786" y="4220110"/>
            <a:ext cx="2372993" cy="2238164"/>
          </a:xfrm>
          <a:prstGeom prst="rect">
            <a:avLst/>
          </a:prstGeom>
        </p:spPr>
      </p:pic>
      <p:sp>
        <p:nvSpPr>
          <p:cNvPr id="10" name="CaixaDeTexto 9"/>
          <p:cNvSpPr txBox="1"/>
          <p:nvPr/>
        </p:nvSpPr>
        <p:spPr>
          <a:xfrm>
            <a:off x="5269279" y="4219339"/>
            <a:ext cx="826721" cy="400110"/>
          </a:xfrm>
          <a:prstGeom prst="rect">
            <a:avLst/>
          </a:prstGeom>
          <a:noFill/>
        </p:spPr>
        <p:txBody>
          <a:bodyPr wrap="square" rtlCol="0">
            <a:spAutoFit/>
          </a:bodyPr>
          <a:lstStyle/>
          <a:p>
            <a:pPr algn="ctr"/>
            <a:r>
              <a:rPr lang="pt-BR" sz="1000" dirty="0"/>
              <a:t>Superfície de contorno</a:t>
            </a:r>
          </a:p>
        </p:txBody>
      </p:sp>
      <p:sp>
        <p:nvSpPr>
          <p:cNvPr id="33" name="Rectangle 23"/>
          <p:cNvSpPr/>
          <p:nvPr/>
        </p:nvSpPr>
        <p:spPr>
          <a:xfrm>
            <a:off x="275479" y="6497722"/>
            <a:ext cx="4642768" cy="307777"/>
          </a:xfrm>
          <a:prstGeom prst="rect">
            <a:avLst/>
          </a:prstGeom>
          <a:noFill/>
        </p:spPr>
        <p:txBody>
          <a:bodyPr wrap="square" rtlCol="0">
            <a:spAutoFit/>
          </a:bodyPr>
          <a:lstStyle/>
          <a:p>
            <a:r>
              <a:rPr lang="pt-BR" sz="1400" b="1" dirty="0">
                <a:solidFill>
                  <a:srgbClr val="00B0F0"/>
                </a:solidFill>
                <a:hlinkClick r:id="rId16"/>
              </a:rPr>
              <a:t>Exemplo: formatos_diferentes_da_superfície_de_erro.ipynb</a:t>
            </a:r>
            <a:endParaRPr lang="pt-BR" sz="1400" b="1" dirty="0">
              <a:solidFill>
                <a:srgbClr val="00B0F0"/>
              </a:solidFill>
            </a:endParaRPr>
          </a:p>
        </p:txBody>
      </p:sp>
    </p:spTree>
    <p:extLst>
      <p:ext uri="{BB962C8B-B14F-4D97-AF65-F5344CB8AC3E}">
        <p14:creationId xmlns:p14="http://schemas.microsoft.com/office/powerpoint/2010/main" val="2051011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17772" cy="1001220"/>
          </a:xfrm>
        </p:spPr>
        <p:txBody>
          <a:bodyPr/>
          <a:lstStyle/>
          <a:p>
            <a:r>
              <a:rPr lang="pt-BR" dirty="0"/>
              <a:t>Desvantagens da forma fechada (Eq. 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776248"/>
                <a:ext cx="11164615" cy="5081752"/>
              </a:xfrm>
            </p:spPr>
            <p:txBody>
              <a:bodyPr>
                <a:normAutofit fontScale="92500" lnSpcReduction="20000"/>
              </a:bodyPr>
              <a:lstStyle/>
              <a:p>
                <a:r>
                  <a:rPr lang="pt-BR" b="1" dirty="0"/>
                  <a:t>Alta complexidade computacional</a:t>
                </a:r>
                <a:r>
                  <a:rPr lang="pt-BR" dirty="0"/>
                  <a:t>: 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 </a:t>
                </a:r>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modelos não-lineares como classificadores e redes neurais) precisamos lidar com o fato de que </a:t>
                </a:r>
                <a:r>
                  <a:rPr lang="pt-BR"/>
                  <a:t>nem sempre existem </a:t>
                </a:r>
                <a:r>
                  <a:rPr lang="pt-BR" dirty="0"/>
                  <a:t>formas fechadas como a </a:t>
                </a:r>
                <a:r>
                  <a:rPr lang="pt-BR" b="1" dirty="0"/>
                  <a:t>equação normal</a:t>
                </a:r>
                <a:r>
                  <a:rPr lang="pt-BR" dirty="0"/>
                  <a:t>.</a:t>
                </a:r>
              </a:p>
              <a:p>
                <a:r>
                  <a:rPr lang="pt-BR" b="1" dirty="0"/>
                  <a:t>Solução</a:t>
                </a:r>
                <a:r>
                  <a:rPr lang="pt-BR" dirty="0"/>
                  <a:t>: abordagens iterativas.</a:t>
                </a:r>
              </a:p>
              <a:p>
                <a:pPr lvl="1">
                  <a:buFont typeface="Wingdings" panose="05000000000000000000" pitchFamily="2" charset="2"/>
                  <a:buChar char="§"/>
                </a:pPr>
                <a:r>
                  <a:rPr lang="pt-BR" dirty="0"/>
                  <a:t>São métodos que “</a:t>
                </a:r>
                <a:r>
                  <a:rPr lang="pt-BR" b="1" i="1" dirty="0"/>
                  <a:t>procuram</a:t>
                </a:r>
                <a:r>
                  <a:rPr lang="pt-BR" dirty="0"/>
                  <a:t>” de forma iterativa os pesos ótimos no espaço de soluções.</a:t>
                </a:r>
              </a:p>
              <a:p>
                <a:pPr lvl="2">
                  <a:buFont typeface="Courier New" panose="02070309020205020404" pitchFamily="49" charset="0"/>
                  <a:buChar char="o"/>
                </a:pPr>
                <a:r>
                  <a:rPr lang="pt-BR" b="1" i="1" dirty="0"/>
                  <a:t>Espaço de soluções </a:t>
                </a:r>
                <a:r>
                  <a:rPr lang="pt-BR" dirty="0"/>
                  <a:t>é um outro nome para a </a:t>
                </a:r>
                <a:r>
                  <a:rPr lang="pt-BR" b="1" i="1" dirty="0"/>
                  <a:t>superfície de erro</a:t>
                </a:r>
                <a:r>
                  <a:rPr lang="pt-BR" dirty="0"/>
                  <a:t>.</a:t>
                </a:r>
              </a:p>
              <a:p>
                <a:pPr lvl="1">
                  <a:buFont typeface="Wingdings" panose="05000000000000000000" pitchFamily="2" charset="2"/>
                  <a:buChar char="§"/>
                </a:pPr>
                <a:r>
                  <a:rPr lang="pt-BR" dirty="0"/>
                  <a:t>Um exemplo de abordagem iterativa é o algoritmo do </a:t>
                </a:r>
                <a:r>
                  <a:rPr lang="pt-BR" b="1" i="1" dirty="0"/>
                  <a:t>gradiente descendente</a:t>
                </a:r>
                <a:r>
                  <a:rPr lang="pt-BR" dirty="0"/>
                  <a:t>.</a:t>
                </a:r>
              </a:p>
              <a:p>
                <a:pPr lvl="2">
                  <a:buFont typeface="Courier New" panose="02070309020205020404" pitchFamily="49" charset="0"/>
                  <a:buChar char="o"/>
                </a:pPr>
                <a:r>
                  <a:rPr lang="pt-BR" dirty="0"/>
                  <a:t>O algoritmo busca iterativamente o ponto mais baixo da superfície de erro.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776248"/>
                <a:ext cx="11164615" cy="5081752"/>
              </a:xfrm>
              <a:blipFill rotWithShape="0">
                <a:blip r:embed="rId3"/>
                <a:stretch>
                  <a:fillRect l="-819" t="-2998" b="-1439"/>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4589243"/>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dirty="0" err="1">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627847" y="3374955"/>
            <a:ext cx="2224946" cy="1481651"/>
          </a:xfrm>
          <a:prstGeom prst="rect">
            <a:avLst/>
          </a:prstGeom>
        </p:spPr>
      </p:pic>
      <p:pic>
        <p:nvPicPr>
          <p:cNvPr id="7" name="Picture 6"/>
          <p:cNvPicPr>
            <a:picLocks noChangeAspect="1"/>
          </p:cNvPicPr>
          <p:nvPr/>
        </p:nvPicPr>
        <p:blipFill>
          <a:blip r:embed="rId4"/>
          <a:stretch>
            <a:fillRect/>
          </a:stretch>
        </p:blipFill>
        <p:spPr>
          <a:xfrm>
            <a:off x="2959964" y="3382832"/>
            <a:ext cx="1965031" cy="1473773"/>
          </a:xfrm>
          <a:prstGeom prst="rect">
            <a:avLst/>
          </a:prstGeom>
        </p:spPr>
      </p:pic>
      <p:pic>
        <p:nvPicPr>
          <p:cNvPr id="8" name="Picture 7"/>
          <p:cNvPicPr>
            <a:picLocks noChangeAspect="1"/>
          </p:cNvPicPr>
          <p:nvPr/>
        </p:nvPicPr>
        <p:blipFill>
          <a:blip r:embed="rId5"/>
          <a:stretch>
            <a:fillRect/>
          </a:stretch>
        </p:blipFill>
        <p:spPr>
          <a:xfrm>
            <a:off x="5091821" y="3374237"/>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a:p>
            <a:r>
              <a:rPr lang="pt-BR" b="1" dirty="0"/>
              <a:t>Exemplo 2</a:t>
            </a:r>
            <a:r>
              <a:rPr lang="pt-BR" dirty="0"/>
              <a:t>: Estimar as vendas de sorvete.</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encontrar uma relação matemática,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área, localização, n</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a:t> de quartos de uma casa e seu valor? </a:t>
                </a:r>
              </a:p>
              <a:p>
                <a:r>
                  <a:rPr lang="pt-BR" dirty="0"/>
                  <a:t>Ou entre a temperatura e a quantidade de sorvetes vendidos?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688011"/>
                <a:ext cx="11053616" cy="1073439"/>
              </a:xfrm>
              <a:prstGeom prst="rect">
                <a:avLst/>
              </a:prstGeom>
              <a:blipFill rotWithShape="0">
                <a:blip r:embed="rId6"/>
                <a:stretch>
                  <a:fillRect l="-827" t="-14205" b="-14773"/>
                </a:stretch>
              </a:blipFill>
            </p:spPr>
            <p:txBody>
              <a:bodyPr/>
              <a:lstStyle/>
              <a:p>
                <a:r>
                  <a:rPr lang="pt-BR">
                    <a:noFill/>
                  </a:rPr>
                  <a:t> </a:t>
                </a:r>
              </a:p>
            </p:txBody>
          </p:sp>
        </mc:Fallback>
      </mc:AlternateContent>
      <p:sp>
        <p:nvSpPr>
          <p:cNvPr id="3" name="TextBox 2"/>
          <p:cNvSpPr txBox="1"/>
          <p:nvPr/>
        </p:nvSpPr>
        <p:spPr>
          <a:xfrm>
            <a:off x="425219" y="5009292"/>
            <a:ext cx="2427574"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2997978" y="5029372"/>
            <a:ext cx="2143990"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5287153" y="5029373"/>
            <a:ext cx="285865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393501" y="3004905"/>
                <a:ext cx="893899" cy="369332"/>
              </a:xfrm>
              <a:prstGeom prst="rect">
                <a:avLst/>
              </a:prstGeom>
              <a:noFill/>
            </p:spPr>
            <p:txBody>
              <a:bodyPr wrap="none" rtlCol="0">
                <a:spAutoFit/>
              </a:bodyPr>
              <a:lstStyle/>
              <a:p>
                <a:r>
                  <a:rPr lang="pt-BR" dirty="0"/>
                  <a:t>500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393501" y="3004905"/>
                <a:ext cx="893899" cy="369332"/>
              </a:xfrm>
              <a:prstGeom prst="rect">
                <a:avLst/>
              </a:prstGeom>
              <a:blipFill rotWithShape="0">
                <a:blip r:embed="rId7"/>
                <a:stretch>
                  <a:fillRect l="-6164"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81533" y="2998079"/>
                <a:ext cx="776879" cy="369332"/>
              </a:xfrm>
              <a:prstGeom prst="rect">
                <a:avLst/>
              </a:prstGeom>
              <a:noFill/>
            </p:spPr>
            <p:txBody>
              <a:bodyPr wrap="none" rtlCol="0">
                <a:spAutoFit/>
              </a:bodyPr>
              <a:lstStyle/>
              <a:p>
                <a:r>
                  <a:rPr lang="pt-BR" dirty="0"/>
                  <a:t>70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3681533" y="2998079"/>
                <a:ext cx="776879" cy="369332"/>
              </a:xfrm>
              <a:prstGeom prst="rect">
                <a:avLst/>
              </a:prstGeom>
              <a:blipFill rotWithShape="0">
                <a:blip r:embed="rId8"/>
                <a:stretch>
                  <a:fillRect l="-7087"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926015" y="2995006"/>
                <a:ext cx="893899" cy="369332"/>
              </a:xfrm>
              <a:prstGeom prst="rect">
                <a:avLst/>
              </a:prstGeom>
              <a:noFill/>
            </p:spPr>
            <p:txBody>
              <a:bodyPr wrap="none" rtlCol="0">
                <a:spAutoFit/>
              </a:bodyPr>
              <a:lstStyle/>
              <a:p>
                <a:r>
                  <a:rPr lang="pt-BR" dirty="0"/>
                  <a:t>200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5926015" y="2995006"/>
                <a:ext cx="893899" cy="369332"/>
              </a:xfrm>
              <a:prstGeom prst="rect">
                <a:avLst/>
              </a:prstGeom>
              <a:blipFill rotWithShape="0">
                <a:blip r:embed="rId9"/>
                <a:stretch>
                  <a:fillRect l="-5442" t="-8197" b="-24590"/>
                </a:stretch>
              </a:blipFill>
            </p:spPr>
            <p:txBody>
              <a:bodyPr/>
              <a:lstStyle/>
              <a:p>
                <a:r>
                  <a:rPr lang="pt-BR">
                    <a:noFill/>
                  </a:rPr>
                  <a:t> </a:t>
                </a:r>
              </a:p>
            </p:txBody>
          </p:sp>
        </mc:Fallback>
      </mc:AlternateContent>
      <p:pic>
        <p:nvPicPr>
          <p:cNvPr id="1026" name="Picture 2" descr="scatterplot"/>
          <p:cNvPicPr>
            <a:picLocks noChangeAspect="1" noChangeArrowheads="1"/>
          </p:cNvPicPr>
          <p:nvPr/>
        </p:nvPicPr>
        <p:blipFill rotWithShape="1">
          <a:blip r:embed="rId10">
            <a:extLst>
              <a:ext uri="{28A0092B-C50C-407E-A947-70E740481C1C}">
                <a14:useLocalDpi xmlns:a14="http://schemas.microsoft.com/office/drawing/2010/main" val="0"/>
              </a:ext>
            </a:extLst>
          </a:blip>
          <a:srcRect t="3025" r="2762" b="-1"/>
          <a:stretch/>
        </p:blipFill>
        <p:spPr bwMode="auto">
          <a:xfrm>
            <a:off x="7799777" y="2559660"/>
            <a:ext cx="4302223" cy="31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3847"/>
          </a:xfrm>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04790"/>
                <a:ext cx="7768771" cy="5153209"/>
              </a:xfrm>
            </p:spPr>
            <p:txBody>
              <a:bodyPr>
                <a:normAutofit fontScale="92500" lnSpcReduction="20000"/>
              </a:bodyPr>
              <a:lstStyle/>
              <a:p>
                <a:r>
                  <a:rPr lang="pt-BR" dirty="0"/>
                  <a:t>É um dos mais antigos e conhecidos algoritmos de aprendizado de máquina.</a:t>
                </a:r>
              </a:p>
              <a:p>
                <a:r>
                  <a:rPr lang="pt-BR" dirty="0"/>
                  <a:t>Vai nos dar várias </a:t>
                </a:r>
                <a:r>
                  <a:rPr lang="pt-BR" b="1" i="1" dirty="0"/>
                  <a:t>intuições</a:t>
                </a:r>
                <a:r>
                  <a:rPr lang="pt-BR" dirty="0"/>
                  <a:t> importantes para o </a:t>
                </a:r>
                <a:r>
                  <a:rPr lang="pt-BR" b="1" i="1" dirty="0"/>
                  <a:t>entendimento</a:t>
                </a:r>
                <a:r>
                  <a:rPr lang="pt-BR" dirty="0"/>
                  <a:t> de outros </a:t>
                </a:r>
                <a:r>
                  <a:rPr lang="pt-BR" b="1" i="1" dirty="0"/>
                  <a:t>algoritmos mais complexos</a:t>
                </a:r>
                <a:r>
                  <a:rPr lang="pt-BR" dirty="0"/>
                  <a:t>, como, por exemplo, </a:t>
                </a:r>
                <a:r>
                  <a:rPr lang="pt-BR" b="1" i="1" dirty="0"/>
                  <a:t>classificadores</a:t>
                </a:r>
                <a:r>
                  <a:rPr lang="pt-BR" dirty="0"/>
                  <a:t> e </a:t>
                </a:r>
                <a:r>
                  <a:rPr lang="pt-BR" b="1" i="1" dirty="0"/>
                  <a:t>redes neurais</a:t>
                </a:r>
                <a:r>
                  <a:rPr lang="pt-BR" dirty="0"/>
                  <a:t>.</a:t>
                </a:r>
              </a:p>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t>mapeie</a:t>
                </a:r>
                <a:r>
                  <a:rPr lang="pt-BR" dirty="0"/>
                  <a:t>, de </a:t>
                </a:r>
                <a:r>
                  <a:rPr lang="pt-BR" b="1" i="1" dirty="0"/>
                  <a:t>forma ótima</a:t>
                </a:r>
                <a:r>
                  <a:rPr lang="pt-BR" dirty="0"/>
                  <a:t>, os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seja uma boa aproximação da </a:t>
                </a:r>
                <a:r>
                  <a:rPr lang="pt-BR" b="1" i="1" dirty="0"/>
                  <a:t>função verdadeira </a:t>
                </a:r>
                <a:r>
                  <a:rPr lang="pt-BR" dirty="0"/>
                  <a:t>ou</a:t>
                </a:r>
                <a:r>
                  <a:rPr lang="pt-BR" b="1" i="1" dirty="0"/>
                  <a:t> objetivo</a:t>
                </a:r>
                <a:r>
                  <a:rPr lang="pt-BR" dirty="0"/>
                  <a:t>,</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muitas vezes </a:t>
                </a:r>
                <a:r>
                  <a:rPr lang="pt-BR" b="1" i="1" dirty="0"/>
                  <a:t>desconhecida</a:t>
                </a:r>
                <a:r>
                  <a:rPr lang="pt-BR" dirty="0"/>
                  <a:t> ou </a:t>
                </a:r>
                <a:r>
                  <a:rPr lang="pt-BR" b="1" i="1" dirty="0"/>
                  <a:t>inexistente</a:t>
                </a:r>
                <a:r>
                  <a:rPr lang="pt-BR" dirty="0"/>
                  <a:t> e temos acesso apenas a </a:t>
                </a:r>
                <a:r>
                  <a:rPr lang="pt-BR" b="1" i="1" dirty="0"/>
                  <a:t>observações ruidosas</a:t>
                </a:r>
                <a:r>
                  <a:rPr lang="pt-BR" dirty="0"/>
                  <a:t>.</a:t>
                </a:r>
              </a:p>
              <a:p>
                <a:r>
                  <a:rPr lang="pt-BR" dirty="0"/>
                  <a:t>Regressão também é conhecida como </a:t>
                </a:r>
                <a:r>
                  <a:rPr lang="pt-BR" b="1" i="1" dirty="0"/>
                  <a:t>aproximação de funções</a:t>
                </a:r>
                <a:r>
                  <a:rPr lang="pt-BR" dirty="0"/>
                  <a:t> ou </a:t>
                </a:r>
                <a:r>
                  <a:rPr lang="pt-BR" b="1" i="1" dirty="0"/>
                  <a:t>ajuste de curvas</a:t>
                </a:r>
                <a:r>
                  <a:rPr lang="pt-BR" dirty="0"/>
                  <a:t>.</a:t>
                </a:r>
              </a:p>
              <a:p>
                <a:r>
                  <a:rPr lang="pt-BR" dirty="0">
                    <a:solidFill>
                      <a:srgbClr val="0070C0"/>
                    </a:solidFill>
                  </a:rPr>
                  <a:t>Como encontramos uma função, </a:t>
                </a:r>
                <a14:m>
                  <m:oMath xmlns:m="http://schemas.openxmlformats.org/officeDocument/2006/math">
                    <m:r>
                      <a:rPr lang="pt-BR" i="1">
                        <a:solidFill>
                          <a:srgbClr val="0070C0"/>
                        </a:solidFill>
                        <a:latin typeface="Cambria Math" panose="02040503050406030204" pitchFamily="18" charset="0"/>
                        <a:ea typeface="Cambria Math" panose="02040503050406030204" pitchFamily="18" charset="0"/>
                      </a:rPr>
                      <m:t>h</m:t>
                    </m:r>
                    <m:d>
                      <m:dPr>
                        <m:ctrlPr>
                          <a:rPr lang="pt-BR" b="1" i="1">
                            <a:solidFill>
                              <a:srgbClr val="0070C0"/>
                            </a:solidFill>
                            <a:latin typeface="Cambria Math" panose="02040503050406030204" pitchFamily="18" charset="0"/>
                            <a:ea typeface="Cambria Math" panose="02040503050406030204" pitchFamily="18" charset="0"/>
                          </a:rPr>
                        </m:ctrlPr>
                      </m:dPr>
                      <m:e>
                        <m:r>
                          <a:rPr lang="pt-BR" b="1" i="1">
                            <a:solidFill>
                              <a:srgbClr val="0070C0"/>
                            </a:solidFill>
                            <a:latin typeface="Cambria Math" panose="02040503050406030204" pitchFamily="18" charset="0"/>
                            <a:ea typeface="Cambria Math" panose="02040503050406030204" pitchFamily="18" charset="0"/>
                          </a:rPr>
                          <m:t>𝒙</m:t>
                        </m:r>
                      </m:e>
                    </m:d>
                  </m:oMath>
                </a14:m>
                <a:r>
                  <a:rPr lang="pt-BR" dirty="0">
                    <a:solidFill>
                      <a:srgbClr val="0070C0"/>
                    </a:solidFill>
                  </a:rPr>
                  <a:t>, que </a:t>
                </a:r>
                <a:r>
                  <a:rPr lang="pt-BR" b="1" i="1" dirty="0">
                    <a:solidFill>
                      <a:srgbClr val="0070C0"/>
                    </a:solidFill>
                  </a:rPr>
                  <a:t>aproxime</a:t>
                </a:r>
                <a:r>
                  <a:rPr lang="pt-BR" dirty="0">
                    <a:solidFill>
                      <a:srgbClr val="0070C0"/>
                    </a:solidFill>
                  </a:rPr>
                  <a:t> </a:t>
                </a:r>
                <a14:m>
                  <m:oMath xmlns:m="http://schemas.openxmlformats.org/officeDocument/2006/math">
                    <m:r>
                      <a:rPr lang="pt-BR" i="1">
                        <a:solidFill>
                          <a:srgbClr val="0070C0"/>
                        </a:solidFill>
                        <a:latin typeface="Cambria Math" panose="02040503050406030204" pitchFamily="18" charset="0"/>
                        <a:ea typeface="Cambria Math" panose="02040503050406030204" pitchFamily="18" charset="0"/>
                      </a:rPr>
                      <m:t>𝑓</m:t>
                    </m:r>
                    <m:d>
                      <m:dPr>
                        <m:ctrlPr>
                          <a:rPr lang="pt-BR" b="1" i="1">
                            <a:solidFill>
                              <a:srgbClr val="0070C0"/>
                            </a:solidFill>
                            <a:latin typeface="Cambria Math" panose="02040503050406030204" pitchFamily="18" charset="0"/>
                            <a:ea typeface="Cambria Math" panose="02040503050406030204" pitchFamily="18" charset="0"/>
                          </a:rPr>
                        </m:ctrlPr>
                      </m:dPr>
                      <m:e>
                        <m:r>
                          <a:rPr lang="pt-BR" b="1" i="1">
                            <a:solidFill>
                              <a:srgbClr val="0070C0"/>
                            </a:solidFill>
                            <a:latin typeface="Cambria Math" panose="02040503050406030204" pitchFamily="18" charset="0"/>
                            <a:ea typeface="Cambria Math" panose="02040503050406030204" pitchFamily="18" charset="0"/>
                          </a:rPr>
                          <m:t>𝒙</m:t>
                        </m:r>
                      </m:e>
                    </m:d>
                  </m:oMath>
                </a14:m>
                <a:r>
                  <a:rPr lang="pt-BR" dirty="0">
                    <a:solidFill>
                      <a:srgbClr val="0070C0"/>
                    </a:solidFill>
                  </a:rPr>
                  <a:t> de forma ótima a partir de dados ruidosos?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04790"/>
                <a:ext cx="7768771" cy="5153209"/>
              </a:xfrm>
              <a:blipFill rotWithShape="0">
                <a:blip r:embed="rId3"/>
                <a:stretch>
                  <a:fillRect l="-1256" t="-3077" r="-2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708572" y="4888416"/>
                <a:ext cx="3450112" cy="1323439"/>
              </a:xfrm>
              <a:prstGeom prst="rect">
                <a:avLst/>
              </a:prstGeom>
            </p:spPr>
            <p:txBody>
              <a:bodyPr wrap="square">
                <a:spAutoFit/>
              </a:bodyPr>
              <a:lstStyle/>
              <a:p>
                <a:pPr algn="ctr"/>
                <a:r>
                  <a:rPr lang="pt-BR" sz="2000" dirty="0"/>
                  <a:t>Temos </a:t>
                </a:r>
                <a14:m>
                  <m:oMath xmlns:m="http://schemas.openxmlformats.org/officeDocument/2006/math">
                    <m:r>
                      <a:rPr lang="pt-BR" sz="2000" b="1" i="1" smtClean="0">
                        <a:latin typeface="Cambria Math" panose="02040503050406030204" pitchFamily="18" charset="0"/>
                      </a:rPr>
                      <m:t>𝒙</m:t>
                    </m:r>
                  </m:oMath>
                </a14:m>
                <a:r>
                  <a:rPr lang="pt-BR" sz="2000" dirty="0"/>
                  <a:t> (atributos) e </a:t>
                </a:r>
                <a14:m>
                  <m:oMath xmlns:m="http://schemas.openxmlformats.org/officeDocument/2006/math">
                    <m:r>
                      <a:rPr lang="pt-BR" sz="2000" b="1" i="1">
                        <a:latin typeface="Cambria Math" panose="02040503050406030204" pitchFamily="18" charset="0"/>
                      </a:rPr>
                      <m:t>𝒚</m:t>
                    </m:r>
                  </m:oMath>
                </a14:m>
                <a:r>
                  <a:rPr lang="pt-BR" sz="2000" dirty="0"/>
                  <a:t> (rótulos) e queremos encontrar </a:t>
                </a:r>
                <a14:m>
                  <m:oMath xmlns:m="http://schemas.openxmlformats.org/officeDocument/2006/math">
                    <m:acc>
                      <m:accPr>
                        <m:chr m:val="̂"/>
                        <m:ctrlPr>
                          <a:rPr lang="pt-BR" sz="2000" b="0" i="1" smtClean="0">
                            <a:latin typeface="Cambria Math" panose="02040503050406030204" pitchFamily="18" charset="0"/>
                            <a:ea typeface="Cambria Math" panose="02040503050406030204" pitchFamily="18" charset="0"/>
                          </a:rPr>
                        </m:ctrlPr>
                      </m:accPr>
                      <m:e>
                        <m:r>
                          <a:rPr lang="pt-BR" sz="2000" b="0" i="1" smtClean="0">
                            <a:latin typeface="Cambria Math" panose="02040503050406030204" pitchFamily="18" charset="0"/>
                            <a:ea typeface="Cambria Math" panose="02040503050406030204" pitchFamily="18" charset="0"/>
                          </a:rPr>
                          <m:t>𝑦</m:t>
                        </m:r>
                      </m:e>
                    </m:acc>
                    <m:r>
                      <a:rPr lang="pt-BR" sz="2000" b="0" i="0"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h</m:t>
                    </m:r>
                    <m:d>
                      <m:dPr>
                        <m:ctrlPr>
                          <a:rPr lang="pt-BR" sz="2000" b="1" i="1">
                            <a:latin typeface="Cambria Math" panose="02040503050406030204" pitchFamily="18" charset="0"/>
                            <a:ea typeface="Cambria Math" panose="02040503050406030204" pitchFamily="18" charset="0"/>
                          </a:rPr>
                        </m:ctrlPr>
                      </m:dPr>
                      <m:e>
                        <m:r>
                          <a:rPr lang="pt-BR" sz="2000" b="1" i="1">
                            <a:latin typeface="Cambria Math" panose="02040503050406030204" pitchFamily="18" charset="0"/>
                            <a:ea typeface="Cambria Math" panose="02040503050406030204" pitchFamily="18" charset="0"/>
                          </a:rPr>
                          <m:t>𝒙</m:t>
                        </m:r>
                      </m:e>
                    </m:d>
                  </m:oMath>
                </a14:m>
                <a:r>
                  <a:rPr lang="pt-BR" sz="2000" dirty="0"/>
                  <a:t>.</a:t>
                </a:r>
              </a:p>
              <a:p>
                <a:pPr algn="ctr"/>
                <a:r>
                  <a:rPr lang="pt-BR" sz="2000" b="1" i="1" dirty="0">
                    <a:solidFill>
                      <a:srgbClr val="FF0000"/>
                    </a:solidFill>
                  </a:rPr>
                  <a:t>Que tipo de aprendizado?</a:t>
                </a:r>
              </a:p>
            </p:txBody>
          </p:sp>
        </mc:Choice>
        <mc:Fallback xmlns="">
          <p:sp>
            <p:nvSpPr>
              <p:cNvPr id="6" name="Rectangle 5"/>
              <p:cNvSpPr>
                <a:spLocks noRot="1" noChangeAspect="1" noMove="1" noResize="1" noEditPoints="1" noAdjustHandles="1" noChangeArrowheads="1" noChangeShapeType="1" noTextEdit="1"/>
              </p:cNvSpPr>
              <p:nvPr/>
            </p:nvSpPr>
            <p:spPr>
              <a:xfrm>
                <a:off x="8708572" y="4888416"/>
                <a:ext cx="3450112" cy="1323439"/>
              </a:xfrm>
              <a:prstGeom prst="rect">
                <a:avLst/>
              </a:prstGeom>
              <a:blipFill rotWithShape="0">
                <a:blip r:embed="rId4"/>
                <a:stretch>
                  <a:fillRect l="-1767" t="-2765" r="-2650" b="-7373"/>
                </a:stretch>
              </a:blipFill>
            </p:spPr>
            <p:txBody>
              <a:bodyPr/>
              <a:lstStyle/>
              <a:p>
                <a:r>
                  <a:rPr lang="pt-BR">
                    <a:noFill/>
                  </a:rPr>
                  <a:t> </a:t>
                </a:r>
              </a:p>
            </p:txBody>
          </p:sp>
        </mc:Fallback>
      </mc:AlternateContent>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3705" t="8953" r="9524" b="1364"/>
          <a:stretch/>
        </p:blipFill>
        <p:spPr>
          <a:xfrm>
            <a:off x="8606971" y="2441198"/>
            <a:ext cx="3551713" cy="2447218"/>
          </a:xfrm>
          <a:prstGeom prst="rect">
            <a:avLst/>
          </a:prstGeom>
        </p:spPr>
      </p:pic>
      <p:cxnSp>
        <p:nvCxnSpPr>
          <p:cNvPr id="8" name="Straight Arrow Connector 7"/>
          <p:cNvCxnSpPr/>
          <p:nvPr/>
        </p:nvCxnSpPr>
        <p:spPr>
          <a:xfrm flipH="1">
            <a:off x="10074482" y="1704791"/>
            <a:ext cx="308345" cy="16766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816770" y="1204409"/>
            <a:ext cx="1132113" cy="523220"/>
          </a:xfrm>
          <a:prstGeom prst="rect">
            <a:avLst/>
          </a:prstGeom>
        </p:spPr>
        <p:txBody>
          <a:bodyPr wrap="square">
            <a:spAutoFit/>
          </a:bodyPr>
          <a:lstStyle/>
          <a:p>
            <a:pPr algn="ctr"/>
            <a:r>
              <a:rPr lang="pt-BR" sz="1400" dirty="0"/>
              <a:t>Observações ruidosas.</a:t>
            </a:r>
          </a:p>
        </p:txBody>
      </p:sp>
      <p:cxnSp>
        <p:nvCxnSpPr>
          <p:cNvPr id="13" name="Straight Arrow Connector 12"/>
          <p:cNvCxnSpPr/>
          <p:nvPr/>
        </p:nvCxnSpPr>
        <p:spPr>
          <a:xfrm flipH="1">
            <a:off x="10765310" y="2359864"/>
            <a:ext cx="482598" cy="1101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10640539" y="1864457"/>
                <a:ext cx="1328548" cy="523220"/>
              </a:xfrm>
              <a:prstGeom prst="rect">
                <a:avLst/>
              </a:prstGeom>
            </p:spPr>
            <p:txBody>
              <a:bodyPr wrap="square">
                <a:spAutoFit/>
              </a:bodyPr>
              <a:lstStyle/>
              <a:p>
                <a:pPr algn="ctr"/>
                <a:r>
                  <a:rPr lang="pt-BR" sz="1400" dirty="0"/>
                  <a:t>Função objetivo, </a:t>
                </a:r>
                <a14:m>
                  <m:oMath xmlns:m="http://schemas.openxmlformats.org/officeDocument/2006/math">
                    <m:r>
                      <a:rPr lang="pt-BR" sz="1400" i="1">
                        <a:latin typeface="Cambria Math" panose="02040503050406030204" pitchFamily="18" charset="0"/>
                        <a:ea typeface="Cambria Math" panose="02040503050406030204" pitchFamily="18" charset="0"/>
                      </a:rPr>
                      <m:t>𝑓</m:t>
                    </m:r>
                    <m:d>
                      <m:dPr>
                        <m:ctrlPr>
                          <a:rPr lang="pt-BR" sz="1400" b="1" i="1">
                            <a:latin typeface="Cambria Math" panose="02040503050406030204" pitchFamily="18" charset="0"/>
                            <a:ea typeface="Cambria Math" panose="02040503050406030204" pitchFamily="18" charset="0"/>
                          </a:rPr>
                        </m:ctrlPr>
                      </m:dPr>
                      <m:e>
                        <m:r>
                          <a:rPr lang="pt-BR" sz="1400" b="1" i="1">
                            <a:latin typeface="Cambria Math" panose="02040503050406030204" pitchFamily="18" charset="0"/>
                            <a:ea typeface="Cambria Math" panose="02040503050406030204" pitchFamily="18" charset="0"/>
                          </a:rPr>
                          <m:t>𝒙</m:t>
                        </m:r>
                      </m:e>
                    </m:d>
                  </m:oMath>
                </a14:m>
                <a:r>
                  <a:rPr lang="pt-BR" sz="1400"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10640539" y="1864457"/>
                <a:ext cx="1328548" cy="523220"/>
              </a:xfrm>
              <a:prstGeom prst="rect">
                <a:avLst/>
              </a:prstGeom>
              <a:blipFill rotWithShape="0">
                <a:blip r:embed="rId6"/>
                <a:stretch>
                  <a:fillRect t="-2326" b="-10465"/>
                </a:stretch>
              </a:blipFill>
            </p:spPr>
            <p:txBody>
              <a:bodyPr/>
              <a:lstStyle/>
              <a:p>
                <a:r>
                  <a:rPr lang="pt-BR">
                    <a:noFill/>
                  </a:rPr>
                  <a:t> </a:t>
                </a:r>
              </a:p>
            </p:txBody>
          </p:sp>
        </mc:Fallback>
      </mc:AlternateContent>
      <p:cxnSp>
        <p:nvCxnSpPr>
          <p:cNvPr id="7" name="Conector de seta reta 6"/>
          <p:cNvCxnSpPr/>
          <p:nvPr/>
        </p:nvCxnSpPr>
        <p:spPr>
          <a:xfrm flipV="1">
            <a:off x="7987862" y="4350328"/>
            <a:ext cx="720710" cy="400348"/>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1720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6"/>
            <a:ext cx="10515600" cy="812746"/>
          </a:xfrm>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838200" y="1552353"/>
                <a:ext cx="8600089" cy="5305647"/>
              </a:xfrm>
            </p:spPr>
            <p:txBody>
              <a:bodyPr>
                <a:normAutofit fontScale="77500" lnSpcReduction="20000"/>
              </a:bodyPr>
              <a:lstStyle/>
              <a:p>
                <a:r>
                  <a:rPr lang="pt-BR" b="1" dirty="0"/>
                  <a:t>Qual forma deve ter a função </a:t>
                </a:r>
                <a14:m>
                  <m:oMath xmlns:m="http://schemas.openxmlformats.org/officeDocument/2006/math">
                    <m:r>
                      <a:rPr lang="pt-BR" b="0"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e>
                    </m:d>
                  </m:oMath>
                </a14:m>
                <a:r>
                  <a:rPr lang="pt-BR" dirty="0"/>
                  <a:t>? Os </a:t>
                </a:r>
                <a:r>
                  <a:rPr lang="pt-BR" b="1" i="1" dirty="0"/>
                  <a:t>modelos</a:t>
                </a:r>
                <a:r>
                  <a:rPr lang="pt-BR" dirty="0"/>
                  <a:t> (ou formas) mais simples são:</a:t>
                </a:r>
              </a:p>
              <a:p>
                <a:pPr lvl="1">
                  <a:buFont typeface="Wingdings" panose="05000000000000000000" pitchFamily="2" charset="2"/>
                  <a:buChar char="§"/>
                </a:pPr>
                <a:r>
                  <a:rPr lang="pt-BR" dirty="0"/>
                  <a:t>Com apenas um atributo,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reta,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pPr lvl="1">
                  <a:buFont typeface="Wingdings" panose="05000000000000000000" pitchFamily="2" charset="2"/>
                  <a:buChar char="§"/>
                </a:pPr>
                <a:r>
                  <a:rPr lang="pt-BR" dirty="0"/>
                  <a:t>Com dois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superfície 2D (ou seja, um plano),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a:p>
                <a:pPr lvl="1">
                  <a:buFont typeface="Wingdings" panose="05000000000000000000" pitchFamily="2" charset="2"/>
                  <a:buChar char="§"/>
                </a:pPr>
                <a:r>
                  <a:rPr lang="pt-BR" dirty="0"/>
                  <a:t>E assim por diante.</a:t>
                </a:r>
              </a:p>
              <a:p>
                <a:r>
                  <a:rPr lang="pt-BR" b="1" dirty="0"/>
                  <a:t>Primeiro modelo</a:t>
                </a:r>
                <a:r>
                  <a:rPr lang="pt-BR" dirty="0"/>
                  <a:t> que usaremos é o do </a:t>
                </a:r>
                <a:r>
                  <a:rPr lang="pt-BR" b="1" i="1" dirty="0"/>
                  <a:t>hiperplano</a:t>
                </a:r>
                <a:endParaRPr lang="pt-BR" dirty="0"/>
              </a:p>
              <a:p>
                <a:pPr marL="0" indent="0" algn="ctr">
                  <a:buNone/>
                </a:pPr>
                <a14:m>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Existem outros modelos, os quais veremos mais adiante.</a:t>
                </a:r>
              </a:p>
              <a:p>
                <a:r>
                  <a:rPr lang="pt-BR" dirty="0">
                    <a:ea typeface="Cambria Math" panose="02040503050406030204" pitchFamily="18" charset="0"/>
                  </a:rPr>
                  <a:t>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a:t>hipótese</a:t>
                </a:r>
                <a:r>
                  <a:rPr lang="pt-BR" dirty="0"/>
                  <a:t> pois refere-se à explicação proposta para a relação entre as entradas,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 a saída,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hipótese é que uma reta explica bem a relação entre temperatura e paletas vendidas.</a:t>
                </a:r>
              </a:p>
              <a:p>
                <a:r>
                  <a:rPr lang="pt-BR" dirty="0"/>
                  <a:t>Dada a forma da </a:t>
                </a:r>
                <a:r>
                  <a:rPr lang="pt-BR" b="1" i="1" dirty="0"/>
                  <a:t>função hipótese</a:t>
                </a:r>
                <a:r>
                  <a:rPr lang="pt-BR" dirty="0"/>
                  <a:t>, a solução que melhor aproxima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dirty="0"/>
                  <a:t>Espaço de hipóteses</a:t>
                </a:r>
                <a:r>
                  <a:rPr lang="pt-BR" dirty="0"/>
                  <a:t>: é conjunto de todas as possíveis </a:t>
                </a:r>
                <a:r>
                  <a:rPr lang="pt-BR" b="1" i="1" dirty="0"/>
                  <a:t>funções hipótese</a:t>
                </a:r>
                <a:r>
                  <a:rPr lang="pt-BR" dirty="0"/>
                  <a:t>. </a:t>
                </a:r>
              </a:p>
              <a:p>
                <a:pPr lvl="1">
                  <a:buFont typeface="Wingdings" panose="05000000000000000000" pitchFamily="2" charset="2"/>
                  <a:buChar char="§"/>
                </a:pPr>
                <a:r>
                  <a:rPr lang="pt-BR" dirty="0"/>
                  <a:t>Superfície formada por todos os possíveis valores dos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 quando substituídos em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552353"/>
                <a:ext cx="8600089" cy="5305647"/>
              </a:xfrm>
              <a:blipFill rotWithShape="0">
                <a:blip r:embed="rId3"/>
                <a:stretch>
                  <a:fillRect l="-851" t="-2414" r="-1560"/>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9448799" y="4196228"/>
            <a:ext cx="2696675" cy="2399584"/>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9389807" y="1552428"/>
            <a:ext cx="2677173" cy="1985502"/>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9190495" y="389095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1" name="Rectangle 10"/>
              <p:cNvSpPr>
                <a:spLocks noRot="1" noChangeAspect="1" noMove="1" noResize="1" noEditPoints="1" noAdjustHandles="1" noChangeArrowheads="1" noChangeShapeType="1" noTextEdit="1"/>
              </p:cNvSpPr>
              <p:nvPr/>
            </p:nvSpPr>
            <p:spPr>
              <a:xfrm>
                <a:off x="9190495" y="3890952"/>
                <a:ext cx="3001506" cy="338554"/>
              </a:xfrm>
              <a:prstGeom prst="rect">
                <a:avLst/>
              </a:prstGeom>
              <a:blipFill rotWithShape="0">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9438289" y="1192341"/>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2" name="Rectangle 11"/>
              <p:cNvSpPr>
                <a:spLocks noRot="1" noChangeAspect="1" noMove="1" noResize="1" noEditPoints="1" noAdjustHandles="1" noChangeArrowheads="1" noChangeShapeType="1" noTextEdit="1"/>
              </p:cNvSpPr>
              <p:nvPr/>
            </p:nvSpPr>
            <p:spPr>
              <a:xfrm>
                <a:off x="9438289" y="1192341"/>
                <a:ext cx="2628691" cy="338554"/>
              </a:xfrm>
              <a:prstGeom prst="rect">
                <a:avLst/>
              </a:prstGeom>
              <a:blipFill rotWithShape="0">
                <a:blip r:embed="rId7"/>
                <a:stretch>
                  <a:fillRect t="-5455" b="-2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p:cNvSpPr txBox="1"/>
              <p:nvPr/>
            </p:nvSpPr>
            <p:spPr>
              <a:xfrm>
                <a:off x="9682236" y="395616"/>
                <a:ext cx="2384744" cy="646331"/>
              </a:xfrm>
              <a:prstGeom prst="rect">
                <a:avLst/>
              </a:prstGeom>
              <a:noFill/>
            </p:spPr>
            <p:txBody>
              <a:bodyPr wrap="square" rtlCol="0">
                <a:spAutoFit/>
              </a:bodyPr>
              <a:lstStyle/>
              <a:p>
                <a:pPr algn="ctr"/>
                <a:r>
                  <a:rPr lang="pt-BR" b="1" i="1" dirty="0">
                    <a:solidFill>
                      <a:srgbClr val="00B050"/>
                    </a:solidFill>
                  </a:rPr>
                  <a:t>Modelo</a:t>
                </a:r>
                <a:r>
                  <a:rPr lang="pt-BR" dirty="0">
                    <a:solidFill>
                      <a:srgbClr val="00B050"/>
                    </a:solidFill>
                  </a:rPr>
                  <a:t> = </a:t>
                </a:r>
                <a14:m>
                  <m:oMath xmlns:m="http://schemas.openxmlformats.org/officeDocument/2006/math">
                    <m:r>
                      <a:rPr lang="pt-BR" i="1">
                        <a:solidFill>
                          <a:srgbClr val="00B050"/>
                        </a:solidFill>
                        <a:latin typeface="Cambria Math" panose="02040503050406030204" pitchFamily="18" charset="0"/>
                      </a:rPr>
                      <m:t>h</m:t>
                    </m:r>
                    <m:d>
                      <m:dPr>
                        <m:ctrlPr>
                          <a:rPr lang="pt-BR" b="1" i="1">
                            <a:solidFill>
                              <a:srgbClr val="00B050"/>
                            </a:solidFill>
                            <a:latin typeface="Cambria Math" panose="02040503050406030204" pitchFamily="18" charset="0"/>
                          </a:rPr>
                        </m:ctrlPr>
                      </m:dPr>
                      <m:e>
                        <m:r>
                          <a:rPr lang="pt-BR" b="1" i="1">
                            <a:solidFill>
                              <a:srgbClr val="00B050"/>
                            </a:solidFill>
                            <a:latin typeface="Cambria Math" panose="02040503050406030204" pitchFamily="18" charset="0"/>
                          </a:rPr>
                          <m:t>𝒙</m:t>
                        </m:r>
                      </m:e>
                    </m:d>
                  </m:oMath>
                </a14:m>
                <a:r>
                  <a:rPr lang="pt-BR" dirty="0">
                    <a:solidFill>
                      <a:srgbClr val="00B050"/>
                    </a:solidFill>
                  </a:rPr>
                  <a:t>  </a:t>
                </a:r>
              </a:p>
              <a:p>
                <a:pPr algn="ctr"/>
                <a:r>
                  <a:rPr lang="pt-BR" dirty="0">
                    <a:solidFill>
                      <a:srgbClr val="00B050"/>
                    </a:solidFill>
                  </a:rPr>
                  <a:t>(equação e seus pesos)</a:t>
                </a:r>
              </a:p>
            </p:txBody>
          </p:sp>
        </mc:Choice>
        <mc:Fallback xmlns="">
          <p:sp>
            <p:nvSpPr>
              <p:cNvPr id="4" name="CaixaDeTexto 3"/>
              <p:cNvSpPr txBox="1">
                <a:spLocks noRot="1" noChangeAspect="1" noMove="1" noResize="1" noEditPoints="1" noAdjustHandles="1" noChangeArrowheads="1" noChangeShapeType="1" noTextEdit="1"/>
              </p:cNvSpPr>
              <p:nvPr/>
            </p:nvSpPr>
            <p:spPr>
              <a:xfrm>
                <a:off x="9682236" y="395616"/>
                <a:ext cx="2384744" cy="646331"/>
              </a:xfrm>
              <a:prstGeom prst="rect">
                <a:avLst/>
              </a:prstGeom>
              <a:blipFill rotWithShape="0">
                <a:blip r:embed="rId8"/>
                <a:stretch>
                  <a:fillRect l="-1279" t="-5660" r="-1279" b="-14151"/>
                </a:stretch>
              </a:blipFill>
            </p:spPr>
            <p:txBody>
              <a:bodyPr/>
              <a:lstStyle/>
              <a:p>
                <a:r>
                  <a:rPr lang="pt-BR">
                    <a:noFill/>
                  </a:rPr>
                  <a:t> </a:t>
                </a:r>
              </a:p>
            </p:txBody>
          </p:sp>
        </mc:Fallback>
      </mc:AlternateContent>
    </p:spTree>
    <p:extLst>
      <p:ext uri="{BB962C8B-B14F-4D97-AF65-F5344CB8AC3E}">
        <p14:creationId xmlns:p14="http://schemas.microsoft.com/office/powerpoint/2010/main" val="190519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838200" y="1551214"/>
                <a:ext cx="11140440" cy="5306785"/>
              </a:xfrm>
            </p:spPr>
            <p:txBody>
              <a:bodyPr>
                <a:normAutofit fontScale="92500" lnSpcReduction="20000"/>
              </a:bodyPr>
              <a:lstStyle/>
              <a:p>
                <a:r>
                  <a:rPr lang="pt-BR" dirty="0"/>
                  <a:t>Agora que temos uma forma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modelo, podemos refinar o objetivo da regressão um pouco mais.</a:t>
                </a:r>
              </a:p>
              <a:p>
                <a:r>
                  <a:rPr lang="pt-BR" b="1" dirty="0"/>
                  <a:t>Objetivo</a:t>
                </a:r>
                <a:r>
                  <a:rPr lang="pt-BR" dirty="0"/>
                  <a:t>: </a:t>
                </a:r>
                <a:r>
                  <a:rPr lang="pt-BR" b="1" i="1" dirty="0"/>
                  <a:t>Encontrar</a:t>
                </a:r>
                <a:r>
                  <a:rPr lang="pt-BR" dirty="0"/>
                  <a:t> os </a:t>
                </a:r>
                <a:r>
                  <a:rPr lang="pt-BR" b="1" i="1" dirty="0"/>
                  <a:t>parâmetros</a:t>
                </a:r>
                <a:r>
                  <a:rPr lang="pt-BR" dirty="0"/>
                  <a:t>, também chamados de </a:t>
                </a:r>
                <a:r>
                  <a:rPr lang="pt-BR" b="1" i="1" dirty="0"/>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a:t>
                </a:r>
                <a:r>
                  <a:rPr lang="pt-BR" b="1" dirty="0"/>
                  <a:t>aproximação ótima </a:t>
                </a:r>
                <a:r>
                  <a:rPr lang="pt-BR" dirty="0"/>
                  <a:t>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pPr lvl="1">
                  <a:buFont typeface="Wingdings" panose="05000000000000000000" pitchFamily="2" charset="2"/>
                  <a:buChar char="§"/>
                </a:pPr>
                <a:r>
                  <a:rPr lang="pt-BR" b="1" i="1" dirty="0"/>
                  <a:t>Ótima</a:t>
                </a:r>
                <a:r>
                  <a:rPr lang="pt-BR" dirty="0"/>
                  <a:t> no sentido que </a:t>
                </a:r>
                <a:r>
                  <a:rPr lang="pt-BR" b="1" i="1" dirty="0"/>
                  <a:t>minimiza</a:t>
                </a:r>
                <a:r>
                  <a:rPr lang="pt-BR" dirty="0"/>
                  <a:t> uma </a:t>
                </a:r>
                <a:r>
                  <a:rPr lang="pt-BR" b="1" i="1" dirty="0"/>
                  <a:t>métrica de erro </a:t>
                </a:r>
                <a:r>
                  <a:rPr lang="pt-BR" dirty="0"/>
                  <a:t>que iremos definir a seguir.</a:t>
                </a:r>
              </a:p>
              <a:p>
                <a:r>
                  <a:rPr lang="pt-BR" b="1" dirty="0">
                    <a:solidFill>
                      <a:srgbClr val="00B0F0"/>
                    </a:solidFill>
                  </a:rPr>
                  <a:t>Aprendizado supervisionado</a:t>
                </a:r>
                <a:r>
                  <a:rPr lang="pt-BR" dirty="0"/>
                  <a:t>: temos os atributos, </a:t>
                </a:r>
                <a14:m>
                  <m:oMath xmlns:m="http://schemas.openxmlformats.org/officeDocument/2006/math">
                    <m:r>
                      <a:rPr lang="pt-BR" b="1" i="1" smtClean="0">
                        <a:latin typeface="Cambria Math" panose="02040503050406030204" pitchFamily="18" charset="0"/>
                      </a:rPr>
                      <m:t>𝒙</m:t>
                    </m:r>
                  </m:oMath>
                </a14:m>
                <a:r>
                  <a:rPr lang="pt-BR" dirty="0"/>
                  <a:t>, e os rótulos/objetivos,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A </a:t>
                </a:r>
                <a:r>
                  <a:rPr lang="pt-BR" b="1" i="1" dirty="0"/>
                  <a:t>regressão</a:t>
                </a:r>
                <a:r>
                  <a:rPr lang="pt-BR" dirty="0"/>
                  <a:t> é chamada de </a:t>
                </a:r>
                <a:r>
                  <a:rPr lang="pt-BR" b="1" i="1" dirty="0"/>
                  <a:t>linear</a:t>
                </a:r>
                <a:r>
                  <a:rPr lang="pt-BR" dirty="0"/>
                  <a:t> porque a variável de saída, </a:t>
                </a:r>
                <a14:m>
                  <m:oMath xmlns:m="http://schemas.openxmlformats.org/officeDocument/2006/math">
                    <m:r>
                      <a:rPr lang="pt-BR" i="1">
                        <a:latin typeface="Cambria Math" panose="02040503050406030204" pitchFamily="18" charset="0"/>
                      </a:rPr>
                      <m:t>𝑦</m:t>
                    </m:r>
                  </m:oMath>
                </a14:m>
                <a:r>
                  <a:rPr lang="pt-BR" dirty="0"/>
                  <a:t>, é modelada como sendo uma </a:t>
                </a:r>
                <a:r>
                  <a:rPr lang="pt-BR" b="1" i="1" dirty="0"/>
                  <a:t>combinação linear </a:t>
                </a:r>
                <a:r>
                  <a:rPr lang="pt-BR" dirty="0"/>
                  <a:t>dos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pPr lvl="1">
                  <a:buFont typeface="Wingdings" panose="05000000000000000000" pitchFamily="2" charset="2"/>
                  <a:buChar char="§"/>
                </a:pPr>
                <a:r>
                  <a:rPr lang="pt-BR" b="1" dirty="0"/>
                  <a:t>OBS</a:t>
                </a:r>
                <a:r>
                  <a:rPr lang="pt-BR" dirty="0"/>
                  <a:t>.: </a:t>
                </a:r>
                <a:r>
                  <a:rPr lang="pt-BR" b="1" i="1" dirty="0"/>
                  <a:t>Linear</a:t>
                </a:r>
                <a:r>
                  <a:rPr lang="pt-BR" dirty="0"/>
                  <a:t>, nesse contexto, significa “</a:t>
                </a:r>
                <a:r>
                  <a:rPr lang="pt-BR" i="1" dirty="0"/>
                  <a:t>linear com relação aos pesos</a:t>
                </a:r>
                <a:r>
                  <a:rPr lang="pt-BR" dirty="0"/>
                  <a:t>“ e não com relação aos </a:t>
                </a:r>
                <a:r>
                  <a:rPr lang="pt-BR" b="1" i="1" dirty="0"/>
                  <a:t>atributos</a:t>
                </a:r>
                <a:r>
                  <a:rPr lang="pt-BR" dirty="0"/>
                  <a:t>, i.e., </a:t>
                </a:r>
                <a14:m>
                  <m:oMath xmlns:m="http://schemas.openxmlformats.org/officeDocument/2006/math">
                    <m:r>
                      <a:rPr lang="pt-BR" b="1" i="1">
                        <a:latin typeface="Cambria Math" panose="02040503050406030204" pitchFamily="18" charset="0"/>
                      </a:rPr>
                      <m:t>𝒙</m:t>
                    </m:r>
                  </m:oMath>
                </a14:m>
                <a:r>
                  <a:rPr lang="pt-BR" dirty="0"/>
                  <a:t>. 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a14:m>
                <a:endParaRPr lang="pt-BR" dirty="0"/>
              </a:p>
              <a:p>
                <a:r>
                  <a:rPr lang="pt-BR" b="0" dirty="0"/>
                  <a:t>Exemplo de um modelo não-linear: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551214"/>
                <a:ext cx="11140440" cy="5306785"/>
              </a:xfrm>
              <a:blipFill rotWithShape="0">
                <a:blip r:embed="rId3"/>
                <a:stretch>
                  <a:fillRect l="-876" t="-2870" r="-985"/>
                </a:stretch>
              </a:blipFill>
            </p:spPr>
            <p:txBody>
              <a:bodyPr/>
              <a:lstStyle/>
              <a:p>
                <a:r>
                  <a:rPr lang="pt-BR">
                    <a:noFill/>
                  </a:rPr>
                  <a:t> </a:t>
                </a:r>
              </a:p>
            </p:txBody>
          </p:sp>
        </mc:Fallback>
      </mc:AlternateContent>
      <p:sp>
        <p:nvSpPr>
          <p:cNvPr id="4" name="TextBox 3"/>
          <p:cNvSpPr txBox="1"/>
          <p:nvPr/>
        </p:nvSpPr>
        <p:spPr>
          <a:xfrm>
            <a:off x="8535087" y="6045452"/>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6" name="Straight Arrow Connector 5"/>
          <p:cNvCxnSpPr>
            <a:stCxn id="4" idx="1"/>
          </p:cNvCxnSpPr>
          <p:nvPr/>
        </p:nvCxnSpPr>
        <p:spPr>
          <a:xfrm flipH="1" flipV="1">
            <a:off x="7956331" y="6045453"/>
            <a:ext cx="578756" cy="323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a:off x="5749159" y="5193244"/>
            <a:ext cx="4162097" cy="461665"/>
          </a:xfrm>
          <a:prstGeom prst="rect">
            <a:avLst/>
          </a:prstGeom>
          <a:noFill/>
        </p:spPr>
        <p:txBody>
          <a:bodyPr wrap="square" rtlCol="0">
            <a:spAutoFit/>
          </a:bodyPr>
          <a:lstStyle/>
          <a:p>
            <a:pPr algn="ctr"/>
            <a:r>
              <a:rPr lang="pt-BR" sz="1200" dirty="0"/>
              <a:t>Mesmo não tendo um mapeamento linear das entradas na saída, continuamos tendo uma combinação linear das entradas.</a:t>
            </a:r>
          </a:p>
        </p:txBody>
      </p:sp>
      <p:sp>
        <p:nvSpPr>
          <p:cNvPr id="9" name="Chave direita 8"/>
          <p:cNvSpPr/>
          <p:nvPr/>
        </p:nvSpPr>
        <p:spPr>
          <a:xfrm>
            <a:off x="5486400" y="4993893"/>
            <a:ext cx="262759" cy="86036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8591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493520"/>
                <a:ext cx="11166989" cy="5364479"/>
              </a:xfrm>
            </p:spPr>
            <p:txBody>
              <a:bodyPr>
                <a:normAutofit fontScale="70000" lnSpcReduction="20000"/>
              </a:bodyPr>
              <a:lstStyle/>
              <a:p>
                <a:pPr marL="0" indent="0">
                  <a:buNone/>
                </a:pPr>
                <a:r>
                  <a:rPr lang="pt-BR" dirty="0"/>
                  <a:t>O problema da </a:t>
                </a:r>
                <a:r>
                  <a:rPr lang="pt-BR" b="1" i="1" dirty="0"/>
                  <a:t>regressão linear</a:t>
                </a:r>
                <a:r>
                  <a:rPr lang="pt-BR" dirty="0"/>
                  <a:t> pode ser definido da seguinte forma:</a:t>
                </a:r>
              </a:p>
              <a:p>
                <a:r>
                  <a:rPr lang="pt-BR" b="1" dirty="0"/>
                  <a:t>Dados disponíveis</a:t>
                </a:r>
                <a:r>
                  <a:rPr lang="pt-BR" dirty="0"/>
                  <a:t>: </a:t>
                </a:r>
              </a:p>
              <a:p>
                <a:pPr lvl="1">
                  <a:buFont typeface="Wingdings" panose="05000000000000000000" pitchFamily="2" charset="2"/>
                  <a:buChar char="§"/>
                </a:pPr>
                <a:r>
                  <a:rPr lang="pt-BR" dirty="0"/>
                  <a:t>Conjunto de </a:t>
                </a:r>
                <a14:m>
                  <m:oMath xmlns:m="http://schemas.openxmlformats.org/officeDocument/2006/math">
                    <m:r>
                      <a:rPr lang="pt-BR" i="1">
                        <a:latin typeface="Cambria Math" panose="02040503050406030204" pitchFamily="18" charset="0"/>
                      </a:rPr>
                      <m:t>𝑁</m:t>
                    </m:r>
                  </m:oMath>
                </a14:m>
                <a:r>
                  <a:rPr lang="pt-BR" dirty="0"/>
                  <a:t> </a:t>
                </a:r>
                <a:r>
                  <a:rPr lang="pt-BR"/>
                  <a:t>observações (</a:t>
                </a:r>
                <a:r>
                  <a:rPr lang="pt-BR" b="1" i="1"/>
                  <a:t>pares </a:t>
                </a:r>
                <a:r>
                  <a:rPr lang="pt-BR" b="1" i="1" dirty="0"/>
                  <a:t>de treinamento</a:t>
                </a:r>
                <a:r>
                  <a:rPr lang="pt-BR" dirty="0"/>
                  <a:t>) :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2">
                  <a:buFont typeface="Courier New" panose="02070309020205020404" pitchFamily="49" charset="0"/>
                  <a:buChar char="o"/>
                </a:pPr>
                <a14:m>
                  <m:oMath xmlns:m="http://schemas.openxmlformats.org/officeDocument/2006/math">
                    <m:r>
                      <a:rPr lang="pt-BR" b="1" i="1">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oMath>
                </a14:m>
                <a:r>
                  <a:rPr lang="pt-BR" dirty="0"/>
                  <a:t> : </a:t>
                </a:r>
                <a:r>
                  <a:rPr lang="pt-BR" i="1" dirty="0"/>
                  <a:t>i</a:t>
                </a:r>
                <a:r>
                  <a:rPr lang="pt-BR" dirty="0"/>
                  <a:t>-</a:t>
                </a:r>
                <a:r>
                  <a:rPr lang="pt-BR" dirty="0" err="1"/>
                  <a:t>ésimo</a:t>
                </a:r>
                <a:r>
                  <a:rPr lang="pt-BR" dirty="0"/>
                  <a:t> vetor de atributos de entrada com dimensão </a:t>
                </a:r>
                <a14:m>
                  <m:oMath xmlns:m="http://schemas.openxmlformats.org/officeDocument/2006/math">
                    <m:r>
                      <a:rPr lang="pt-BR" i="1">
                        <a:latin typeface="Cambria Math" panose="02040503050406030204" pitchFamily="18" charset="0"/>
                      </a:rPr>
                      <m:t>𝐾</m:t>
                    </m:r>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×1</m:t>
                    </m:r>
                  </m:oMath>
                </a14:m>
                <a:r>
                  <a:rPr lang="pt-BR" dirty="0"/>
                  <a:t>, ou sejam </a:t>
                </a:r>
                <a14:m>
                  <m:oMath xmlns:m="http://schemas.openxmlformats.org/officeDocument/2006/math">
                    <m:r>
                      <a:rPr lang="pt-BR" i="1">
                        <a:latin typeface="Cambria Math" panose="02040503050406030204" pitchFamily="18" charset="0"/>
                      </a:rPr>
                      <m:t>𝐾</m:t>
                    </m:r>
                    <m:r>
                      <a:rPr lang="pt-BR" b="0" i="1" smtClean="0">
                        <a:latin typeface="Cambria Math" panose="02040503050406030204" pitchFamily="18" charset="0"/>
                      </a:rPr>
                      <m:t>+1</m:t>
                    </m:r>
                  </m:oMath>
                </a14:m>
                <a:r>
                  <a:rPr lang="pt-BR" dirty="0"/>
                  <a:t> atributos.</a:t>
                </a:r>
              </a:p>
              <a:p>
                <a:pPr lvl="2">
                  <a:buFont typeface="Courier New" panose="02070309020205020404" pitchFamily="49" charset="0"/>
                  <a:buChar char="o"/>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 e </a:t>
                </a: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é um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facilitar a representação matricial, criamos um atributo falso,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com valor constante sempre igual a 1, i.e.,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p>
              <a:p>
                <a:r>
                  <a:rPr lang="pt-BR" b="1" dirty="0"/>
                  <a:t>Objetivo</a:t>
                </a:r>
                <a:r>
                  <a:rPr lang="pt-BR" dirty="0"/>
                  <a:t>: encontrar um 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t>todos os exemplos do conjunto de treinamento</a:t>
                </a:r>
                <a:r>
                  <a:rPr lang="pt-BR" dirty="0"/>
                  <a:t>.</a:t>
                </a:r>
              </a:p>
              <a:p>
                <a:r>
                  <a:rPr lang="pt-BR" dirty="0"/>
                  <a:t>Ou seja, </a:t>
                </a:r>
                <a:r>
                  <a:rPr lang="pt-BR" dirty="0">
                    <a:solidFill>
                      <a:srgbClr val="FF0000"/>
                    </a:solidFill>
                  </a:rPr>
                  <a:t>o treinamento do modelo envolve a minimização de uma </a:t>
                </a:r>
                <a:r>
                  <a:rPr lang="pt-BR" b="1" i="1" dirty="0">
                    <a:solidFill>
                      <a:srgbClr val="FF0000"/>
                    </a:solidFill>
                  </a:rPr>
                  <a:t>função de erro</a:t>
                </a:r>
                <a:r>
                  <a:rPr lang="pt-BR" b="1" dirty="0">
                    <a:solidFill>
                      <a:srgbClr val="FF0000"/>
                    </a:solidFill>
                  </a:rPr>
                  <a:t>.</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b="1" dirty="0">
                  <a:solidFill>
                    <a:srgbClr val="FF0000"/>
                  </a:solidFill>
                </a:endParaRPr>
              </a:p>
              <a:p>
                <a:r>
                  <a:rPr lang="pt-BR" dirty="0">
                    <a:solidFill>
                      <a:srgbClr val="00B0F0"/>
                    </a:solidFill>
                  </a:rPr>
                  <a:t>Portanto, precisamos definir uma </a:t>
                </a:r>
                <a:r>
                  <a:rPr lang="pt-BR" b="1" i="1" dirty="0">
                    <a:solidFill>
                      <a:srgbClr val="00B0F0"/>
                    </a:solidFill>
                  </a:rPr>
                  <a:t>função de erro</a:t>
                </a:r>
                <a:r>
                  <a:rPr lang="pt-BR" dirty="0">
                    <a:solidFill>
                      <a:srgbClr val="00B0F0"/>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493520"/>
                <a:ext cx="11166989" cy="5364479"/>
              </a:xfrm>
              <a:blipFill rotWithShape="0">
                <a:blip r:embed="rId3"/>
                <a:stretch>
                  <a:fillRect l="-546" t="-2045"/>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009" t="10070" r="9491"/>
          <a:stretch/>
        </p:blipFill>
        <p:spPr>
          <a:xfrm>
            <a:off x="8569668" y="50800"/>
            <a:ext cx="2965619" cy="2032000"/>
          </a:xfrm>
          <a:prstGeom prst="rect">
            <a:avLst/>
          </a:prstGeom>
        </p:spPr>
      </p:pic>
      <p:sp>
        <p:nvSpPr>
          <p:cNvPr id="4" name="TextBox 3"/>
          <p:cNvSpPr txBox="1"/>
          <p:nvPr/>
        </p:nvSpPr>
        <p:spPr>
          <a:xfrm>
            <a:off x="9369082" y="2738120"/>
            <a:ext cx="956603" cy="461665"/>
          </a:xfrm>
          <a:prstGeom prst="rect">
            <a:avLst/>
          </a:prstGeom>
          <a:noFill/>
        </p:spPr>
        <p:txBody>
          <a:bodyPr wrap="square" rtlCol="0">
            <a:spAutoFit/>
          </a:bodyPr>
          <a:lstStyle/>
          <a:p>
            <a:pPr algn="ctr"/>
            <a:r>
              <a:rPr lang="pt-BR" sz="1200" dirty="0"/>
              <a:t>Forma vetorial.</a:t>
            </a:r>
          </a:p>
        </p:txBody>
      </p:sp>
      <p:cxnSp>
        <p:nvCxnSpPr>
          <p:cNvPr id="7" name="Straight Arrow Connector 6"/>
          <p:cNvCxnSpPr/>
          <p:nvPr/>
        </p:nvCxnSpPr>
        <p:spPr>
          <a:xfrm flipH="1">
            <a:off x="9017391" y="2897945"/>
            <a:ext cx="534572" cy="2110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p:cNvSpPr/>
          <p:nvPr/>
        </p:nvSpPr>
        <p:spPr>
          <a:xfrm>
            <a:off x="8885213" y="2349500"/>
            <a:ext cx="1049362" cy="2501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
          <p:cNvSpPr txBox="1"/>
          <p:nvPr/>
        </p:nvSpPr>
        <p:spPr>
          <a:xfrm>
            <a:off x="10325685" y="2287367"/>
            <a:ext cx="1590090" cy="461665"/>
          </a:xfrm>
          <a:prstGeom prst="rect">
            <a:avLst/>
          </a:prstGeom>
          <a:noFill/>
        </p:spPr>
        <p:txBody>
          <a:bodyPr wrap="square" rtlCol="0">
            <a:spAutoFit/>
          </a:bodyPr>
          <a:lstStyle/>
          <a:p>
            <a:pPr algn="ctr"/>
            <a:r>
              <a:rPr lang="pt-BR" sz="1200" dirty="0"/>
              <a:t>Atributo de bias, sempre igual a 1.</a:t>
            </a:r>
          </a:p>
        </p:txBody>
      </p:sp>
      <p:cxnSp>
        <p:nvCxnSpPr>
          <p:cNvPr id="9" name="Straight Arrow Connector 6"/>
          <p:cNvCxnSpPr/>
          <p:nvPr/>
        </p:nvCxnSpPr>
        <p:spPr>
          <a:xfrm flipH="1" flipV="1">
            <a:off x="9973994" y="2489507"/>
            <a:ext cx="551131" cy="44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97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736"/>
          </a:xfrm>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3016"/>
                <a:ext cx="11146536" cy="5314626"/>
              </a:xfrm>
            </p:spPr>
            <p:txBody>
              <a:bodyPr>
                <a:normAutofit fontScale="85000" lnSpcReduction="10000"/>
              </a:bodyPr>
              <a:lstStyle/>
              <a:p>
                <a:r>
                  <a:rPr lang="pt-BR" b="1" dirty="0"/>
                  <a:t>Função de erro</a:t>
                </a:r>
                <a:r>
                  <a:rPr lang="pt-BR" dirty="0"/>
                  <a:t>: existem várias possibilidades para se definir a </a:t>
                </a:r>
                <a:r>
                  <a:rPr lang="pt-BR" b="1" i="1" dirty="0"/>
                  <a:t>função de erro </a:t>
                </a:r>
                <a:r>
                  <a:rPr lang="pt-BR" dirty="0"/>
                  <a:t>a ser minimizada, porém, geralmente, utiliza-se o </a:t>
                </a:r>
                <a:r>
                  <a:rPr lang="pt-BR" b="1" i="1" dirty="0"/>
                  <a:t>erro quadrático médio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que nada mais é do que a </a:t>
                </a:r>
                <a:r>
                  <a:rPr lang="pt-BR" b="1" i="1" dirty="0"/>
                  <a:t>média aritmética do quadrado do erros</a:t>
                </a:r>
                <a:r>
                  <a:rPr lang="pt-BR" dirty="0"/>
                  <a:t>. </a:t>
                </a:r>
              </a:p>
              <a:p>
                <a:r>
                  <a:rPr lang="pt-BR" dirty="0"/>
                  <a:t>Nós veremos mais adiante a razão pela qual o </a:t>
                </a:r>
                <a:r>
                  <a:rPr lang="pt-BR" b="1" i="1" dirty="0"/>
                  <a:t>erro quadrático médio </a:t>
                </a:r>
                <a:r>
                  <a:rPr lang="pt-BR" dirty="0"/>
                  <a:t>é utilizado. </a:t>
                </a:r>
              </a:p>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exemplos ou observações.</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3016"/>
                <a:ext cx="11146536" cy="5314626"/>
              </a:xfrm>
              <a:blipFill rotWithShape="0">
                <a:blip r:embed="rId3"/>
                <a:stretch>
                  <a:fillRect l="-875" t="-2179"/>
                </a:stretch>
              </a:blipFill>
            </p:spPr>
            <p:txBody>
              <a:bodyPr/>
              <a:lstStyle/>
              <a:p>
                <a:r>
                  <a:rPr lang="pt-BR">
                    <a:noFill/>
                  </a:rPr>
                  <a:t> </a:t>
                </a:r>
              </a:p>
            </p:txBody>
          </p:sp>
        </mc:Fallback>
      </mc:AlternateContent>
      <p:sp>
        <p:nvSpPr>
          <p:cNvPr id="4" name="TextBox 3"/>
          <p:cNvSpPr txBox="1"/>
          <p:nvPr/>
        </p:nvSpPr>
        <p:spPr>
          <a:xfrm>
            <a:off x="10331355" y="2634018"/>
            <a:ext cx="1653381"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6" name="Straight Arrow Connector 5"/>
          <p:cNvCxnSpPr>
            <a:stCxn id="4" idx="1"/>
          </p:cNvCxnSpPr>
          <p:nvPr/>
        </p:nvCxnSpPr>
        <p:spPr>
          <a:xfrm flipH="1" flipV="1">
            <a:off x="9239535" y="2743203"/>
            <a:ext cx="1091820" cy="2139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3"/>
          <p:cNvSpPr txBox="1"/>
          <p:nvPr/>
        </p:nvSpPr>
        <p:spPr>
          <a:xfrm>
            <a:off x="8484132" y="6225329"/>
            <a:ext cx="2005192" cy="600164"/>
          </a:xfrm>
          <a:prstGeom prst="rect">
            <a:avLst/>
          </a:prstGeom>
          <a:noFill/>
        </p:spPr>
        <p:txBody>
          <a:bodyPr wrap="square" rtlCol="0">
            <a:spAutoFit/>
          </a:bodyPr>
          <a:lstStyle/>
          <a:p>
            <a:pPr algn="ctr"/>
            <a:r>
              <a:rPr lang="pt-BR" sz="1100" b="1" dirty="0"/>
              <a:t>OBS</a:t>
            </a:r>
            <a:r>
              <a:rPr lang="pt-BR" sz="1100" dirty="0"/>
              <a:t>.: Por ser constante, 1/𝑁 não influencia na minimização e, portanto, pode ser omitido.</a:t>
            </a:r>
          </a:p>
        </p:txBody>
      </p:sp>
      <p:cxnSp>
        <p:nvCxnSpPr>
          <p:cNvPr id="8" name="Conector de seta reta 7"/>
          <p:cNvCxnSpPr>
            <a:stCxn id="7" idx="1"/>
          </p:cNvCxnSpPr>
          <p:nvPr/>
        </p:nvCxnSpPr>
        <p:spPr>
          <a:xfrm flipH="1" flipV="1">
            <a:off x="7662041" y="6337738"/>
            <a:ext cx="822091" cy="187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09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5"/>
            <a:ext cx="10515600" cy="1423444"/>
          </a:xfrm>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803400"/>
                <a:ext cx="11144535" cy="5054600"/>
              </a:xfrm>
            </p:spPr>
            <p:txBody>
              <a:bodyPr>
                <a:normAutofit fontScale="77500" lnSpcReduction="20000"/>
              </a:bodyPr>
              <a:lstStyle/>
              <a:p>
                <a:pPr marL="0" indent="0">
                  <a:buNone/>
                </a:pPr>
                <a:r>
                  <a:rPr lang="pt-BR" b="1" dirty="0"/>
                  <a:t>Como encontramos o mínimo da função de erro em relação aos pesos?</a:t>
                </a:r>
              </a:p>
              <a:p>
                <a:r>
                  <a:rPr lang="pt-BR" dirty="0"/>
                  <a:t>Da disciplina de cálculo, sabemos que derivando a </a:t>
                </a:r>
                <a:r>
                  <a:rPr lang="pt-BR" b="1" i="1" dirty="0"/>
                  <a:t>função de erro</a:t>
                </a:r>
                <a:r>
                  <a:rPr lang="pt-BR" dirty="0"/>
                  <a:t>,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com relação ao vetor </a:t>
                </a:r>
                <a14:m>
                  <m:oMath xmlns:m="http://schemas.openxmlformats.org/officeDocument/2006/math">
                    <m:r>
                      <a:rPr lang="pt-BR" b="1" i="1">
                        <a:latin typeface="Cambria Math" panose="02040503050406030204" pitchFamily="18" charset="0"/>
                      </a:rPr>
                      <m:t>𝒂</m:t>
                    </m:r>
                  </m:oMath>
                </a14:m>
                <a:r>
                  <a:rPr lang="pt-BR" dirty="0"/>
                  <a:t> e igualando a 0, nós encontramos o </a:t>
                </a:r>
                <a:r>
                  <a:rPr lang="pt-BR" b="1" i="1" dirty="0"/>
                  <a:t>ponto</a:t>
                </a:r>
                <a:r>
                  <a:rPr lang="pt-BR" dirty="0"/>
                  <a:t> (i.e., conjunto de pesos </a:t>
                </a:r>
                <a14:m>
                  <m:oMath xmlns:m="http://schemas.openxmlformats.org/officeDocument/2006/math">
                    <m:r>
                      <a:rPr lang="pt-BR" b="1" i="1">
                        <a:latin typeface="Cambria Math" panose="02040503050406030204" pitchFamily="18" charset="0"/>
                      </a:rPr>
                      <m:t>𝒂</m:t>
                    </m:r>
                  </m:oMath>
                </a14:m>
                <a:r>
                  <a:rPr lang="pt-BR" dirty="0"/>
                  <a:t>) onde a </a:t>
                </a:r>
                <a:r>
                  <a:rPr lang="pt-BR" b="1" i="1" dirty="0"/>
                  <a:t>inclinação</a:t>
                </a:r>
                <a:r>
                  <a:rPr lang="pt-BR" dirty="0"/>
                  <a:t> de uma </a:t>
                </a:r>
                <a:r>
                  <a:rPr lang="pt-BR" b="1" i="1" dirty="0"/>
                  <a:t>reta</a:t>
                </a:r>
                <a:r>
                  <a:rPr lang="pt-BR" dirty="0"/>
                  <a:t> </a:t>
                </a:r>
                <a:r>
                  <a:rPr lang="pt-BR" b="1" i="1" dirty="0"/>
                  <a:t>tangente</a:t>
                </a:r>
                <a:r>
                  <a:rPr lang="pt-BR" dirty="0"/>
                  <a:t> à </a:t>
                </a:r>
                <a:r>
                  <a:rPr lang="pt-BR" b="1" i="1" dirty="0"/>
                  <a:t>função de erro </a:t>
                </a:r>
                <a:r>
                  <a:rPr lang="pt-BR" dirty="0"/>
                  <a:t>é nula: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0 </m:t>
                    </m:r>
                    <m:r>
                      <a:rPr lang="pt-BR" b="0" i="1" smtClean="0">
                        <a:latin typeface="Cambria Math" panose="02040503050406030204" pitchFamily="18" charset="0"/>
                        <a:ea typeface="Cambria Math" panose="02040503050406030204" pitchFamily="18" charset="0"/>
                      </a:rPr>
                      <m:t>∴</m:t>
                    </m:r>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m:t>
                    </m:r>
                    <m:r>
                      <a:rPr lang="pt-BR" i="1">
                        <a:latin typeface="Cambria Math" panose="02040503050406030204" pitchFamily="18" charset="0"/>
                      </a:rPr>
                      <m:t>0</m:t>
                    </m:r>
                  </m:oMath>
                </a14:m>
                <a:r>
                  <a:rPr lang="pt-BR" dirty="0"/>
                  <a:t>,</a:t>
                </a:r>
              </a:p>
              <a:p>
                <a:pPr marL="0" indent="0">
                  <a:buNone/>
                </a:pPr>
                <a:r>
                  <a:rPr lang="pt-BR" dirty="0"/>
                  <a:t>porém, esse </a:t>
                </a:r>
                <a:r>
                  <a:rPr lang="pt-BR" b="1" i="1" dirty="0"/>
                  <a:t>ponto</a:t>
                </a:r>
                <a:r>
                  <a:rPr lang="pt-BR" dirty="0"/>
                  <a:t> pode ser tanto um </a:t>
                </a:r>
                <a:r>
                  <a:rPr lang="pt-BR" b="1" i="1" dirty="0"/>
                  <a:t>mínimo</a:t>
                </a:r>
                <a:r>
                  <a:rPr lang="pt-BR" dirty="0"/>
                  <a:t> quanto um </a:t>
                </a:r>
                <a:r>
                  <a:rPr lang="pt-BR" b="1" i="1" dirty="0"/>
                  <a:t>máximo</a:t>
                </a:r>
                <a:r>
                  <a:rPr lang="pt-BR" dirty="0"/>
                  <a:t> da </a:t>
                </a:r>
                <a:r>
                  <a:rPr lang="pt-BR" b="1" i="1" dirty="0"/>
                  <a:t>função de erro</a:t>
                </a:r>
                <a:r>
                  <a:rPr lang="pt-BR" dirty="0"/>
                  <a:t>,</a:t>
                </a:r>
                <a:r>
                  <a:rPr lang="pt-BR" b="1" i="1" dirty="0"/>
                  <a:t> </a:t>
                </a:r>
                <a:r>
                  <a:rPr lang="pt-BR" dirty="0"/>
                  <a:t>pois em ambos os pontos a </a:t>
                </a:r>
                <a:r>
                  <a:rPr lang="pt-BR" b="1" i="1" dirty="0"/>
                  <a:t>inclinação</a:t>
                </a:r>
                <a:r>
                  <a:rPr lang="pt-BR" dirty="0"/>
                  <a:t> da reta tangente é </a:t>
                </a:r>
                <a:r>
                  <a:rPr lang="pt-BR" b="1" i="1" dirty="0"/>
                  <a:t>nula </a:t>
                </a:r>
                <a:r>
                  <a:rPr lang="pt-BR" dirty="0"/>
                  <a:t>(ver figura acima).</a:t>
                </a:r>
              </a:p>
              <a:p>
                <a:pPr marL="0" indent="0">
                  <a:buNone/>
                </a:pPr>
                <a:r>
                  <a:rPr lang="pt-BR" b="1" dirty="0"/>
                  <a:t>Então, como sabemos se o ponto encontrado é um mínimo ou um máximo?</a:t>
                </a:r>
              </a:p>
              <a:p>
                <a:r>
                  <a:rPr lang="pt-BR" dirty="0"/>
                  <a:t>Se a </a:t>
                </a:r>
                <a:r>
                  <a:rPr lang="pt-BR" b="1" i="1" dirty="0"/>
                  <a:t>inclinação da tangente é nula </a:t>
                </a:r>
                <a:r>
                  <a:rPr lang="pt-BR" b="1" dirty="0">
                    <a:solidFill>
                      <a:srgbClr val="00B050"/>
                    </a:solidFill>
                  </a:rPr>
                  <a:t>e </a:t>
                </a:r>
                <a:r>
                  <a:rPr lang="pt-BR" dirty="0"/>
                  <a:t>a </a:t>
                </a:r>
                <a:r>
                  <a:rPr lang="pt-BR" b="1" i="1" dirty="0"/>
                  <a:t>derivada de segunda ordem</a:t>
                </a:r>
                <a:r>
                  <a:rPr lang="pt-BR" dirty="0"/>
                  <a:t> da função de erro for </a:t>
                </a:r>
                <a:r>
                  <a:rPr lang="pt-BR" b="1" i="1" dirty="0">
                    <a:solidFill>
                      <a:srgbClr val="0070C0"/>
                    </a:solidFill>
                  </a:rPr>
                  <a:t>positiva</a:t>
                </a:r>
                <a:r>
                  <a:rPr lang="pt-BR" dirty="0"/>
                  <a:t>, então o ponto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m:t>
                      </m:r>
                    </m:oMath>
                  </m:oMathPara>
                </a14:m>
                <a:endParaRPr lang="pt-BR" dirty="0"/>
              </a:p>
              <a:p>
                <a:r>
                  <a:rPr lang="pt-BR" dirty="0"/>
                  <a:t>Se a matriz </a:t>
                </a:r>
                <a14:m>
                  <m:oMath xmlns:m="http://schemas.openxmlformats.org/officeDocument/2006/math">
                    <m:r>
                      <a:rPr lang="pt-BR" b="1" i="1">
                        <a:latin typeface="Cambria Math" panose="02040503050406030204" pitchFamily="18" charset="0"/>
                      </a:rPr>
                      <m:t>𝜱</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a:t>
                </a:r>
                <a:r>
                  <a:rPr lang="pt-BR" dirty="0"/>
                  <a:t> e, portanto, o ponto encontrado acima é realmente o ponto de mínimo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𝒙</m:t>
                    </m:r>
                    <m:r>
                      <a:rPr lang="pt-BR">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i="1">
                            <a:latin typeface="Cambria Math" panose="02040503050406030204" pitchFamily="18" charset="0"/>
                          </a:rPr>
                          <m:t>2</m:t>
                        </m:r>
                      </m:sup>
                    </m:sSup>
                    <m:r>
                      <a:rPr lang="pt-BR" i="1">
                        <a:latin typeface="Cambria Math" panose="02040503050406030204" pitchFamily="18" charset="0"/>
                        <a:ea typeface="Cambria Math" panose="02040503050406030204" pitchFamily="18" charset="0"/>
                      </a:rPr>
                      <m:t>≥0, ∀</m:t>
                    </m:r>
                    <m:r>
                      <a:rPr lang="pt-BR" b="1" i="1">
                        <a:latin typeface="Cambria Math" panose="02040503050406030204" pitchFamily="18" charset="0"/>
                        <a:ea typeface="Cambria Math" panose="02040503050406030204" pitchFamily="18" charset="0"/>
                      </a:rPr>
                      <m:t>𝒙</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803400"/>
                <a:ext cx="11144535" cy="5054600"/>
              </a:xfrm>
              <a:blipFill rotWithShape="0">
                <a:blip r:embed="rId3"/>
                <a:stretch>
                  <a:fillRect l="-656" t="-2533" b="-121"/>
                </a:stretch>
              </a:blipFill>
            </p:spPr>
            <p:txBody>
              <a:bodyPr/>
              <a:lstStyle/>
              <a:p>
                <a:r>
                  <a:rPr lang="pt-BR">
                    <a:noFill/>
                  </a:rPr>
                  <a:t> </a:t>
                </a:r>
              </a:p>
            </p:txBody>
          </p:sp>
        </mc:Fallback>
      </mc:AlternateContent>
      <p:sp>
        <p:nvSpPr>
          <p:cNvPr id="5" name="Rectangle 4"/>
          <p:cNvSpPr/>
          <p:nvPr/>
        </p:nvSpPr>
        <p:spPr>
          <a:xfrm>
            <a:off x="10057524" y="789592"/>
            <a:ext cx="2134476" cy="830997"/>
          </a:xfrm>
          <a:prstGeom prst="rect">
            <a:avLst/>
          </a:prstGeom>
        </p:spPr>
        <p:txBody>
          <a:bodyPr wrap="square">
            <a:spAutoFit/>
          </a:bodyPr>
          <a:lstStyle/>
          <a:p>
            <a:pPr algn="ctr"/>
            <a:r>
              <a:rPr lang="pt-BR" sz="1200" dirty="0"/>
              <a:t>A reta vermelha é </a:t>
            </a:r>
            <a:r>
              <a:rPr lang="pt-BR" sz="1200" b="1" dirty="0"/>
              <a:t>tangente</a:t>
            </a:r>
            <a:r>
              <a:rPr lang="pt-BR" sz="1200" dirty="0"/>
              <a:t> à curva no ponto </a:t>
            </a:r>
            <a:r>
              <a:rPr lang="pt-BR" sz="1200" b="1" dirty="0"/>
              <a:t>P</a:t>
            </a:r>
            <a:r>
              <a:rPr lang="pt-BR" sz="1200" dirty="0"/>
              <a:t> (vermelho). </a:t>
            </a:r>
          </a:p>
          <a:p>
            <a:pPr algn="ctr"/>
            <a:r>
              <a:rPr lang="pt-BR" sz="1200" dirty="0"/>
              <a:t>Sua </a:t>
            </a:r>
            <a:r>
              <a:rPr lang="pt-BR" sz="1200" b="1" dirty="0"/>
              <a:t>inclinação</a:t>
            </a:r>
            <a:r>
              <a:rPr lang="pt-BR" sz="1200" dirty="0"/>
              <a:t> é a </a:t>
            </a:r>
            <a:r>
              <a:rPr lang="pt-BR" sz="1200" b="1" dirty="0"/>
              <a:t>derivada</a:t>
            </a:r>
            <a:r>
              <a:rPr lang="pt-BR" sz="1200" dirty="0"/>
              <a:t> da função naquele ponto.</a:t>
            </a:r>
          </a:p>
        </p:txBody>
      </p:sp>
      <p:grpSp>
        <p:nvGrpSpPr>
          <p:cNvPr id="8" name="Grupo 7"/>
          <p:cNvGrpSpPr/>
          <p:nvPr/>
        </p:nvGrpSpPr>
        <p:grpSpPr>
          <a:xfrm>
            <a:off x="8210048" y="245373"/>
            <a:ext cx="1994622" cy="1396236"/>
            <a:chOff x="8347811" y="95333"/>
            <a:chExt cx="1994622" cy="1396236"/>
          </a:xfrm>
        </p:grpSpPr>
        <p:pic>
          <p:nvPicPr>
            <p:cNvPr id="4" name="Picture 2" descr="https://upload.wikimedia.org/wikipedia/commons/thumb/0/0f/Tangent_to_a_curve.svg/220px-Tangent_to_a_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7811" y="95333"/>
              <a:ext cx="1994622" cy="139623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8883297" y="95333"/>
              <a:ext cx="139148" cy="369332"/>
            </a:xfrm>
            <a:prstGeom prst="rect">
              <a:avLst/>
            </a:prstGeom>
            <a:noFill/>
          </p:spPr>
          <p:txBody>
            <a:bodyPr wrap="square" rtlCol="0">
              <a:spAutoFit/>
            </a:bodyPr>
            <a:lstStyle/>
            <a:p>
              <a:r>
                <a:rPr lang="pt-BR" b="1" dirty="0"/>
                <a:t>P</a:t>
              </a:r>
              <a:endParaRPr lang="en-US" b="1" dirty="0"/>
            </a:p>
          </p:txBody>
        </p:sp>
      </p:grpSp>
    </p:spTree>
    <p:extLst>
      <p:ext uri="{BB962C8B-B14F-4D97-AF65-F5344CB8AC3E}">
        <p14:creationId xmlns:p14="http://schemas.microsoft.com/office/powerpoint/2010/main" val="211917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506"/>
            <a:ext cx="10515600" cy="957489"/>
          </a:xfrm>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87929"/>
                <a:ext cx="11184467" cy="5470071"/>
              </a:xfrm>
            </p:spPr>
            <p:txBody>
              <a:bodyPr>
                <a:normAutofit fontScale="85000" lnSpcReduction="20000"/>
              </a:bodyPr>
              <a:lstStyle/>
              <a:p>
                <a:r>
                  <a:rPr lang="pt-BR" dirty="0"/>
                  <a:t>Portanto, voltando à equação da derivada parcial de primeira ordem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r>
                  <a:rPr lang="pt-BR" dirty="0"/>
                  <a:t>Após aplicarmos o transposto a ambos os lados e isolar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t>equação normal</a:t>
                </a:r>
                <a:r>
                  <a:rPr lang="pt-BR" dirty="0"/>
                  <a:t> 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pPr marL="0" indent="0">
                  <a:buNone/>
                </a:pPr>
                <a:r>
                  <a:rPr lang="pt-BR" b="1" dirty="0"/>
                  <a:t>Observações:</a:t>
                </a:r>
              </a:p>
              <a:p>
                <a:pPr marL="514350" indent="-514350">
                  <a:buFont typeface="+mj-lt"/>
                  <a:buAutoNum type="arabicPeriod"/>
                </a:pPr>
                <a:r>
                  <a:rPr lang="pt-BR" dirty="0"/>
                  <a:t>O método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a:t>
                </a:r>
                <a:r>
                  <a:rPr lang="pt-BR" b="1" i="1" dirty="0"/>
                  <a:t>invertível</a:t>
                </a:r>
                <a:r>
                  <a:rPr lang="pt-BR" dirty="0"/>
                  <a:t> (i.e., se ela for </a:t>
                </a:r>
                <a:r>
                  <a:rPr lang="pt-BR" b="1" i="1" dirty="0"/>
                  <a:t>não-singular</a:t>
                </a:r>
                <a:r>
                  <a:rPr lang="pt-BR" dirty="0"/>
                  <a:t>),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O método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(ou seja,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não tem uma inversa). Neste caso, não existe solução ou ela não é única.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87929"/>
                <a:ext cx="11184467" cy="5470071"/>
              </a:xfrm>
              <a:blipFill rotWithShape="0">
                <a:blip r:embed="rId3"/>
                <a:stretch>
                  <a:fillRect l="-817" t="-2564" r="-708"/>
                </a:stretch>
              </a:blipFill>
            </p:spPr>
            <p:txBody>
              <a:bodyPr/>
              <a:lstStyle/>
              <a:p>
                <a:r>
                  <a:rPr lang="pt-BR">
                    <a:noFill/>
                  </a:rPr>
                  <a:t> </a:t>
                </a:r>
              </a:p>
            </p:txBody>
          </p:sp>
        </mc:Fallback>
      </mc:AlternateContent>
      <p:sp>
        <p:nvSpPr>
          <p:cNvPr id="4" name="Retângulo 3"/>
          <p:cNvSpPr/>
          <p:nvPr/>
        </p:nvSpPr>
        <p:spPr>
          <a:xfrm>
            <a:off x="7582824" y="6383565"/>
            <a:ext cx="4416594" cy="369332"/>
          </a:xfrm>
          <a:prstGeom prst="rect">
            <a:avLst/>
          </a:prstGeom>
        </p:spPr>
        <p:txBody>
          <a:bodyPr wrap="none">
            <a:spAutoFit/>
          </a:bodyPr>
          <a:lstStyle/>
          <a:p>
            <a:r>
              <a:rPr lang="pt-BR" b="1" dirty="0">
                <a:solidFill>
                  <a:srgbClr val="00B0F0"/>
                </a:solidFill>
                <a:hlinkClick r:id="rId4"/>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1192452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17399</TotalTime>
  <Words>4523</Words>
  <Application>Microsoft Office PowerPoint</Application>
  <PresentationFormat>Widescreen</PresentationFormat>
  <Paragraphs>300</Paragraphs>
  <Slides>19</Slides>
  <Notes>15</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19</vt:i4>
      </vt:variant>
    </vt:vector>
  </HeadingPairs>
  <TitlesOfParts>
    <vt:vector size="26"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Regressão Linear</vt:lpstr>
      <vt:lpstr>Regressão Linear</vt:lpstr>
      <vt:lpstr>Regressão Linear</vt:lpstr>
      <vt:lpstr>Definição formal do problema</vt:lpstr>
      <vt:lpstr>Função de Erro</vt:lpstr>
      <vt:lpstr>Minimizando a Função de Erro</vt:lpstr>
      <vt:lpstr>Minimizando a Função de Erro</vt:lpstr>
      <vt:lpstr>Superfície de Erro</vt:lpstr>
      <vt:lpstr>Superfície de Erro: Exemplo</vt:lpstr>
      <vt:lpstr>Superfície de Erro: Exemplo</vt:lpstr>
      <vt:lpstr>Superfície de Erro: Exemplo</vt:lpstr>
      <vt:lpstr>Superfícies de erro com diferentes formatos</vt:lpstr>
      <vt:lpstr>Superfícies de erro com diferentes formatos</vt:lpstr>
      <vt:lpstr>Desvantagens da forma fechada (Eq. Normal)</vt:lpstr>
      <vt:lpstr>Tarefas</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2212</cp:revision>
  <dcterms:created xsi:type="dcterms:W3CDTF">2020-02-17T11:18:32Z</dcterms:created>
  <dcterms:modified xsi:type="dcterms:W3CDTF">2023-08-11T16:47:34Z</dcterms:modified>
</cp:coreProperties>
</file>